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62" r:id="rId3"/>
    <p:sldId id="263" r:id="rId4"/>
    <p:sldId id="264" r:id="rId5"/>
    <p:sldId id="271" r:id="rId6"/>
    <p:sldId id="266" r:id="rId7"/>
    <p:sldId id="267" r:id="rId8"/>
    <p:sldId id="270" r:id="rId9"/>
    <p:sldId id="272" r:id="rId10"/>
    <p:sldId id="274" r:id="rId11"/>
    <p:sldId id="275" r:id="rId12"/>
    <p:sldId id="278" r:id="rId13"/>
    <p:sldId id="276" r:id="rId14"/>
    <p:sldId id="301" r:id="rId15"/>
    <p:sldId id="257" r:id="rId16"/>
    <p:sldId id="277" r:id="rId17"/>
    <p:sldId id="279" r:id="rId18"/>
    <p:sldId id="307" r:id="rId19"/>
    <p:sldId id="302" r:id="rId20"/>
    <p:sldId id="280" r:id="rId21"/>
    <p:sldId id="281" r:id="rId22"/>
    <p:sldId id="293" r:id="rId23"/>
    <p:sldId id="295" r:id="rId24"/>
    <p:sldId id="304" r:id="rId25"/>
    <p:sldId id="283" r:id="rId26"/>
    <p:sldId id="284" r:id="rId27"/>
    <p:sldId id="292" r:id="rId28"/>
    <p:sldId id="296" r:id="rId29"/>
    <p:sldId id="306" r:id="rId30"/>
    <p:sldId id="289" r:id="rId31"/>
    <p:sldId id="290" r:id="rId32"/>
    <p:sldId id="291" r:id="rId33"/>
    <p:sldId id="298" r:id="rId34"/>
    <p:sldId id="305" r:id="rId35"/>
    <p:sldId id="286" r:id="rId36"/>
    <p:sldId id="287" r:id="rId37"/>
    <p:sldId id="288" r:id="rId38"/>
    <p:sldId id="297" r:id="rId39"/>
    <p:sldId id="308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5AB"/>
    <a:srgbClr val="0E6FC0"/>
    <a:srgbClr val="BC0000"/>
    <a:srgbClr val="02499B"/>
    <a:srgbClr val="014D9D"/>
    <a:srgbClr val="CFE8F8"/>
    <a:srgbClr val="FCC900"/>
    <a:srgbClr val="FFD53B"/>
    <a:srgbClr val="F5AD18"/>
    <a:srgbClr val="F9C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C2F9-EF51-4656-8F64-106BAB778198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8B3D4-4FE5-48F6-81BA-22A86904687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16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3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85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90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7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579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880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174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36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7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4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31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34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24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39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40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03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B006F-5280-4A8B-B3CB-E458B1F8FF57}" type="datetimeFigureOut">
              <a:rPr lang="zh-TW" altLang="en-US" smtClean="0"/>
              <a:t>2015/5/1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19E712-8520-4ED9-B33A-82A6B69830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91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7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png"/><Relationship Id="rId7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日本高中入學保證專案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6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674648" y="1375601"/>
            <a:ext cx="3290527" cy="34548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77669" y="3638417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3277669" y="3704199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latin typeface="微軟正黑體" panose="020B0604030504040204" pitchFamily="34" charset="-120"/>
              </a:rPr>
              <a:t>升學考試訓練</a:t>
            </a:r>
            <a:endParaRPr lang="en-US" altLang="zh-TW" b="1" dirty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b="1" dirty="0">
                <a:latin typeface="微軟正黑體" panose="020B0604030504040204" pitchFamily="34" charset="-120"/>
              </a:rPr>
              <a:t>隔年</a:t>
            </a:r>
            <a:r>
              <a:rPr lang="en-US" altLang="zh-TW" b="1" dirty="0">
                <a:latin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</a:rPr>
              <a:t>-3</a:t>
            </a:r>
            <a:r>
              <a:rPr lang="zh-TW" altLang="en-US" b="1" dirty="0">
                <a:latin typeface="微軟正黑體" panose="020B0604030504040204" pitchFamily="34" charset="-120"/>
              </a:rPr>
              <a:t>月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5586928" y="1375601"/>
            <a:ext cx="4616067" cy="2738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目標程度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日本語能力試驗 </a:t>
            </a:r>
            <a:r>
              <a:rPr lang="en-US" altLang="zh-TW" sz="2000" b="1" dirty="0">
                <a:latin typeface="微軟正黑體" panose="020B0604030504040204" pitchFamily="34" charset="-120"/>
              </a:rPr>
              <a:t>2 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級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合格 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( JLPT </a:t>
            </a:r>
            <a:r>
              <a:rPr lang="en-US" altLang="zh-TW" sz="2000" b="1" dirty="0">
                <a:latin typeface="微軟正黑體" panose="020B0604030504040204" pitchFamily="34" charset="-120"/>
              </a:rPr>
              <a:t>N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2 ) </a:t>
            </a:r>
            <a:endParaRPr lang="en-US" altLang="zh-TW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課程內容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中級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日常對話及具體表達自己感受的一般會話能力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。</a:t>
            </a:r>
            <a:r>
              <a:rPr lang="en-US" altLang="zh-TW" sz="2000" b="1" dirty="0">
                <a:latin typeface="微軟正黑體" panose="020B0604030504040204" pitchFamily="34" charset="-120"/>
              </a:rPr>
              <a:t> ( JLPT N 2 ) 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其他教材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日本國中所使用的基礎教材</a:t>
            </a: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（英語、數學、物理、社會） 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及 高中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升學考試加強課程。</a:t>
            </a:r>
          </a:p>
          <a:p>
            <a:pPr marL="0" indent="0">
              <a:buNone/>
            </a:pP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內容版面配置區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558" y="1025113"/>
            <a:ext cx="1265672" cy="719490"/>
          </a:xfrm>
          <a:prstGeom prst="rect">
            <a:avLst/>
          </a:prstGeom>
        </p:spPr>
      </p:pic>
      <p:sp>
        <p:nvSpPr>
          <p:cNvPr id="20" name="直線圖說文字 2 (加上強調線) 19"/>
          <p:cNvSpPr/>
          <p:nvPr/>
        </p:nvSpPr>
        <p:spPr>
          <a:xfrm>
            <a:off x="5632113" y="1902541"/>
            <a:ext cx="1967861" cy="387329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21913"/>
              <a:gd name="adj5" fmla="val 41748"/>
              <a:gd name="adj6" fmla="val -5349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" y="703638"/>
            <a:ext cx="965529" cy="1362439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570" flipH="1">
            <a:off x="1028470" y="4879757"/>
            <a:ext cx="2671106" cy="1388975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 rot="741145">
            <a:off x="1125899" y="5249368"/>
            <a:ext cx="28707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>
                <a:solidFill>
                  <a:srgbClr val="C00000"/>
                </a:solidFill>
              </a:rPr>
              <a:t>寄宿家庭</a:t>
            </a:r>
          </a:p>
          <a:p>
            <a:pPr algn="ctr"/>
            <a:r>
              <a:rPr lang="en-US" altLang="zh-TW" sz="2400" b="1" dirty="0">
                <a:solidFill>
                  <a:srgbClr val="C00000"/>
                </a:solidFill>
              </a:rPr>
              <a:t>(Homestay)</a:t>
            </a:r>
          </a:p>
        </p:txBody>
      </p:sp>
    </p:spTree>
    <p:extLst>
      <p:ext uri="{BB962C8B-B14F-4D97-AF65-F5344CB8AC3E}">
        <p14:creationId xmlns:p14="http://schemas.microsoft.com/office/powerpoint/2010/main" val="29496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05" y="2495328"/>
            <a:ext cx="3442971" cy="258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矩形 15"/>
          <p:cNvSpPr/>
          <p:nvPr/>
        </p:nvSpPr>
        <p:spPr>
          <a:xfrm>
            <a:off x="3737010" y="2007513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3737010" y="2073295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latin typeface="微軟正黑體" panose="020B0604030504040204" pitchFamily="34" charset="-120"/>
              </a:rPr>
              <a:t>順利入學</a:t>
            </a:r>
            <a:endParaRPr lang="en-US" altLang="zh-TW" b="1" dirty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TW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</a:rPr>
              <a:t>隔年</a:t>
            </a:r>
            <a:r>
              <a:rPr lang="en-US" altLang="zh-TW" b="1" dirty="0" smtClean="0">
                <a:latin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400370" y="608114"/>
            <a:ext cx="1308939" cy="1374304"/>
          </a:xfrm>
          <a:prstGeom prst="rect">
            <a:avLst/>
          </a:prstGeom>
        </p:spPr>
      </p:pic>
      <p:pic>
        <p:nvPicPr>
          <p:cNvPr id="18" name="內容版面配置區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391" flipH="1">
            <a:off x="1435854" y="1458332"/>
            <a:ext cx="1265672" cy="719490"/>
          </a:xfrm>
          <a:prstGeom prst="rect">
            <a:avLst/>
          </a:prstGeom>
        </p:spPr>
      </p:pic>
      <p:sp>
        <p:nvSpPr>
          <p:cNvPr id="15" name="直線圖說文字 2 (加上強調線) 14"/>
          <p:cNvSpPr/>
          <p:nvPr/>
        </p:nvSpPr>
        <p:spPr>
          <a:xfrm>
            <a:off x="6826469" y="2610464"/>
            <a:ext cx="1967861" cy="1814051"/>
          </a:xfrm>
          <a:prstGeom prst="accentCallout2">
            <a:avLst>
              <a:gd name="adj1" fmla="val 29481"/>
              <a:gd name="adj2" fmla="val -7584"/>
              <a:gd name="adj3" fmla="val 29969"/>
              <a:gd name="adj4" fmla="val -28658"/>
              <a:gd name="adj5" fmla="val 58155"/>
              <a:gd name="adj6" fmla="val -60985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870" flipH="1">
            <a:off x="3611752" y="5137222"/>
            <a:ext cx="2671106" cy="1388975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>
          <a:xfrm rot="360445">
            <a:off x="3629654" y="5680818"/>
            <a:ext cx="28707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學校宿舍</a:t>
            </a:r>
            <a:endParaRPr lang="en-US" altLang="zh-TW" sz="2400" b="1" dirty="0">
              <a:solidFill>
                <a:srgbClr val="C00000"/>
              </a:solidFill>
            </a:endParaRPr>
          </a:p>
        </p:txBody>
      </p:sp>
      <p:sp>
        <p:nvSpPr>
          <p:cNvPr id="23" name="내용 개체 틀 2"/>
          <p:cNvSpPr txBox="1">
            <a:spLocks/>
          </p:cNvSpPr>
          <p:nvPr/>
        </p:nvSpPr>
        <p:spPr>
          <a:xfrm>
            <a:off x="6856906" y="1982418"/>
            <a:ext cx="4616067" cy="268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未來發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展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在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日本继續升大學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在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日本直接就業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回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台灣升大學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回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台灣就業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其他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 rot="20941243">
            <a:off x="4455542" y="1305028"/>
            <a:ext cx="214313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就讀</a:t>
            </a:r>
            <a:r>
              <a:rPr lang="en-US" altLang="zh-TW" b="1" dirty="0" smtClean="0">
                <a:solidFill>
                  <a:srgbClr val="C00000"/>
                </a:solidFill>
              </a:rPr>
              <a:t>3</a:t>
            </a:r>
            <a:r>
              <a:rPr lang="zh-TW" altLang="en-US" b="1" dirty="0" smtClean="0">
                <a:solidFill>
                  <a:srgbClr val="C00000"/>
                </a:solidFill>
              </a:rPr>
              <a:t>年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63266" y="479380"/>
            <a:ext cx="8041663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日本語培訓中心學雜</a:t>
            </a:r>
            <a:r>
              <a:rPr lang="zh-TW" altLang="en-US" b="1" dirty="0" smtClean="0">
                <a:solidFill>
                  <a:srgbClr val="C00000"/>
                </a:solidFill>
              </a:rPr>
              <a:t>費用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3280" y="5339444"/>
            <a:ext cx="8596668" cy="895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/>
              <a:t>上課</a:t>
            </a:r>
            <a:r>
              <a:rPr lang="zh-TW" altLang="en-US" b="1" dirty="0"/>
              <a:t>時間為早上</a:t>
            </a:r>
            <a:r>
              <a:rPr lang="en-US" altLang="zh-TW" b="1" dirty="0"/>
              <a:t>9</a:t>
            </a:r>
            <a:r>
              <a:rPr lang="zh-TW" altLang="en-US" b="1" dirty="0"/>
              <a:t>：</a:t>
            </a:r>
            <a:r>
              <a:rPr lang="en-US" altLang="zh-TW" b="1" dirty="0"/>
              <a:t>00 - 12</a:t>
            </a:r>
            <a:r>
              <a:rPr lang="zh-TW" altLang="en-US" b="1" dirty="0"/>
              <a:t>：</a:t>
            </a:r>
            <a:r>
              <a:rPr lang="en-US" altLang="zh-TW" b="1" dirty="0"/>
              <a:t>00 </a:t>
            </a:r>
            <a:r>
              <a:rPr lang="zh-TW" altLang="en-US" b="1" dirty="0"/>
              <a:t>，下午</a:t>
            </a:r>
            <a:r>
              <a:rPr lang="en-US" altLang="zh-TW" b="1" dirty="0"/>
              <a:t>13</a:t>
            </a:r>
            <a:r>
              <a:rPr lang="zh-TW" altLang="en-US" b="1" dirty="0"/>
              <a:t>：</a:t>
            </a:r>
            <a:r>
              <a:rPr lang="en-US" altLang="zh-TW" b="1" dirty="0"/>
              <a:t>00 - 15</a:t>
            </a:r>
            <a:r>
              <a:rPr lang="zh-TW" altLang="en-US" b="1" dirty="0"/>
              <a:t>：</a:t>
            </a:r>
            <a:r>
              <a:rPr lang="en-US" altLang="zh-TW" b="1" dirty="0"/>
              <a:t>00</a:t>
            </a:r>
            <a:r>
              <a:rPr lang="zh-TW" altLang="en-US" b="1" dirty="0"/>
              <a:t>。</a:t>
            </a:r>
          </a:p>
          <a:p>
            <a:r>
              <a:rPr lang="zh-TW" altLang="en-US" b="1" dirty="0" smtClean="0"/>
              <a:t>若</a:t>
            </a:r>
            <a:r>
              <a:rPr lang="zh-TW" altLang="en-US" b="1" dirty="0"/>
              <a:t>日文程度在三級以下的學生上課至下午</a:t>
            </a:r>
            <a:r>
              <a:rPr lang="en-US" altLang="zh-TW" b="1" dirty="0"/>
              <a:t>17</a:t>
            </a:r>
            <a:r>
              <a:rPr lang="zh-TW" altLang="en-US" b="1" dirty="0"/>
              <a:t>：</a:t>
            </a:r>
            <a:r>
              <a:rPr lang="en-US" altLang="zh-TW" b="1" dirty="0"/>
              <a:t>00</a:t>
            </a:r>
            <a:r>
              <a:rPr lang="zh-TW" altLang="en-US" b="1" dirty="0"/>
              <a:t>。 </a:t>
            </a:r>
          </a:p>
        </p:txBody>
      </p:sp>
      <p:graphicFrame>
        <p:nvGraphicFramePr>
          <p:cNvPr id="3" name="コンテンツ プレースホルダー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105347"/>
              </p:ext>
            </p:extLst>
          </p:nvPr>
        </p:nvGraphicFramePr>
        <p:xfrm>
          <a:off x="777144" y="1513969"/>
          <a:ext cx="9162804" cy="3411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564"/>
                <a:gridCol w="1827819"/>
                <a:gridCol w="1714500"/>
                <a:gridCol w="1735282"/>
                <a:gridCol w="2063639"/>
              </a:tblGrid>
              <a:tr h="686999">
                <a:tc rowSpan="2">
                  <a:txBody>
                    <a:bodyPr/>
                    <a:lstStyle/>
                    <a:p>
                      <a:endParaRPr lang="ja-JP" sz="12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300" kern="100">
                          <a:effectLst/>
                        </a:rPr>
                        <a:t>三個月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300" kern="100">
                          <a:effectLst/>
                        </a:rPr>
                        <a:t>六個月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300" kern="100">
                          <a:effectLst/>
                        </a:rPr>
                        <a:t>九個月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300" kern="100" dirty="0">
                          <a:effectLst/>
                        </a:rPr>
                        <a:t>九個月</a:t>
                      </a:r>
                      <a:endParaRPr lang="ja-JP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</a:tr>
              <a:tr h="68019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一級合格者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二級合格者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三級合格者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四級以下者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</a:tr>
              <a:tr h="6869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ja-JP" sz="1300" kern="100">
                          <a:effectLst/>
                        </a:rPr>
                        <a:t>合計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12</a:t>
                      </a:r>
                      <a:r>
                        <a:rPr lang="zh-TW" sz="1300" kern="100">
                          <a:effectLst/>
                        </a:rPr>
                        <a:t>萬台幣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</a:t>
                      </a:r>
                      <a:r>
                        <a:rPr lang="zh-TW" sz="1300" kern="100">
                          <a:effectLst/>
                        </a:rPr>
                        <a:t>萬台幣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30</a:t>
                      </a:r>
                      <a:r>
                        <a:rPr lang="zh-TW" sz="1300" kern="100">
                          <a:effectLst/>
                        </a:rPr>
                        <a:t>萬台幣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40</a:t>
                      </a:r>
                      <a:r>
                        <a:rPr lang="zh-TW" sz="1300" kern="100">
                          <a:effectLst/>
                        </a:rPr>
                        <a:t>萬台幣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</a:tr>
              <a:tr h="67693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包括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報名費、學費、教材費、日本的住宿費、日本的餐費</a:t>
                      </a:r>
                      <a:r>
                        <a:rPr lang="en-US" sz="1300" kern="100">
                          <a:effectLst/>
                        </a:rPr>
                        <a:t>(1</a:t>
                      </a:r>
                      <a:r>
                        <a:rPr lang="zh-TW" sz="1300" kern="100">
                          <a:effectLst/>
                        </a:rPr>
                        <a:t>日兩餐 不含周日</a:t>
                      </a:r>
                      <a:r>
                        <a:rPr lang="en-US" sz="1300" kern="100">
                          <a:effectLst/>
                        </a:rPr>
                        <a:t>) </a:t>
                      </a:r>
                      <a:r>
                        <a:rPr lang="zh-TW" sz="1300" kern="100">
                          <a:effectLst/>
                        </a:rPr>
                        <a:t>、一部份雜費、顧問費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8019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>
                          <a:effectLst/>
                        </a:rPr>
                        <a:t>不包含</a:t>
                      </a:r>
                      <a:endParaRPr lang="ja-JP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交通費</a:t>
                      </a: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機票、車票等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r>
                        <a:rPr lang="zh-TW" sz="1300" kern="100" dirty="0">
                          <a:effectLst/>
                        </a:rPr>
                        <a:t>、午餐、台灣的住宿費、一部份雜費</a:t>
                      </a:r>
                      <a:endParaRPr lang="ja-JP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0" marR="9525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7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0" y="656823"/>
            <a:ext cx="6351494" cy="317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1" b="9225"/>
          <a:stretch/>
        </p:blipFill>
        <p:spPr>
          <a:xfrm>
            <a:off x="4919731" y="2510229"/>
            <a:ext cx="6709891" cy="405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5612" y="4446774"/>
            <a:ext cx="3439873" cy="164630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78" y="192482"/>
            <a:ext cx="4353498" cy="17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77" y="2980988"/>
            <a:ext cx="3739296" cy="2612087"/>
          </a:xfrm>
          <a:prstGeom prst="rect">
            <a:avLst/>
          </a:prstGeom>
          <a:ln>
            <a:noFill/>
          </a:ln>
          <a:effectLst>
            <a:outerShdw blurRad="292100" dist="609600" dir="2460000" algn="tl" rotWithShape="0">
              <a:srgbClr val="333333">
                <a:alpha val="30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09416" y="4460215"/>
            <a:ext cx="5767357" cy="1646302"/>
          </a:xfrm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</a:rPr>
              <a:t>福岡第一高等學校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28" b="4273"/>
          <a:stretch/>
        </p:blipFill>
        <p:spPr>
          <a:xfrm>
            <a:off x="3847372" y="1363800"/>
            <a:ext cx="4377211" cy="3072946"/>
          </a:xfrm>
          <a:prstGeom prst="rect">
            <a:avLst/>
          </a:prstGeom>
          <a:ln>
            <a:noFill/>
          </a:ln>
          <a:effectLst>
            <a:outerShdw blurRad="292100" dist="609600" dir="2460000" algn="tl" rotWithShape="0">
              <a:srgbClr val="333333">
                <a:alpha val="30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3" y="275687"/>
            <a:ext cx="4760775" cy="3522973"/>
          </a:xfrm>
          <a:prstGeom prst="rect">
            <a:avLst/>
          </a:prstGeom>
          <a:ln>
            <a:noFill/>
          </a:ln>
          <a:effectLst>
            <a:outerShdw blurRad="292100" dist="609600" dir="2460000" algn="tl" rotWithShape="0">
              <a:srgbClr val="333333">
                <a:alpha val="30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487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6726" y="903567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38" y="0"/>
            <a:ext cx="3785162" cy="9091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668">
            <a:off x="709235" y="4008364"/>
            <a:ext cx="3949851" cy="265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872445" y="5817758"/>
            <a:ext cx="4500232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>
                <a:solidFill>
                  <a:srgbClr val="0070C0"/>
                </a:solidFill>
              </a:rPr>
              <a:t>日本知名歌手「絢香」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r="23676"/>
          <a:stretch/>
        </p:blipFill>
        <p:spPr>
          <a:xfrm rot="21351099">
            <a:off x="9056185" y="3660919"/>
            <a:ext cx="2828337" cy="2864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0">
            <a:off x="6624540" y="4803807"/>
            <a:ext cx="3457926" cy="194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 rot="21371272">
            <a:off x="5350646" y="4173850"/>
            <a:ext cx="4500232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>
                <a:solidFill>
                  <a:srgbClr val="0165AB"/>
                </a:solidFill>
              </a:rPr>
              <a:t>台灣旅日棒球好手「陽岱鋼」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5456" y="1971416"/>
            <a:ext cx="9101079" cy="1830356"/>
          </a:xfr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zh-TW" sz="2400" dirty="0">
                <a:solidFill>
                  <a:schemeClr val="tx1"/>
                </a:solidFill>
              </a:rPr>
              <a:t>創立於</a:t>
            </a:r>
            <a:r>
              <a:rPr lang="en-US" altLang="zh-TW" sz="2400" dirty="0">
                <a:solidFill>
                  <a:schemeClr val="tx1"/>
                </a:solidFill>
              </a:rPr>
              <a:t>1956</a:t>
            </a:r>
            <a:r>
              <a:rPr lang="zh-TW" altLang="zh-TW" sz="2400" dirty="0">
                <a:solidFill>
                  <a:schemeClr val="tx1"/>
                </a:solidFill>
              </a:rPr>
              <a:t>年的福岡第一高等學校。在升學表現上卓越超群。</a:t>
            </a:r>
            <a:r>
              <a:rPr lang="en-US" altLang="zh-TW" sz="2400" dirty="0">
                <a:solidFill>
                  <a:schemeClr val="tx1"/>
                </a:solidFill>
              </a:rPr>
              <a:t/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zh-TW" altLang="zh-TW" sz="2400" dirty="0">
                <a:solidFill>
                  <a:schemeClr val="tx1"/>
                </a:solidFill>
              </a:rPr>
              <a:t>畢業生們約半數前往世界各大專院校深造外，在日本的學生也有超過三分之一進入東京大學、早稻田、慶應義塾大學等名門就讀</a:t>
            </a:r>
            <a:r>
              <a:rPr lang="zh-TW" altLang="zh-TW" sz="2400" dirty="0" smtClean="0">
                <a:solidFill>
                  <a:schemeClr val="tx1"/>
                </a:solidFill>
              </a:rPr>
              <a:t>。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38" y="0"/>
            <a:ext cx="3785162" cy="909100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728860" y="1745467"/>
            <a:ext cx="10389550" cy="2448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b="1" dirty="0" smtClean="0">
                <a:solidFill>
                  <a:schemeClr val="tx1"/>
                </a:solidFill>
              </a:rPr>
              <a:t>《</a:t>
            </a:r>
            <a:r>
              <a:rPr lang="ja-JP" altLang="en-US" sz="2400" b="1" dirty="0">
                <a:solidFill>
                  <a:schemeClr val="tx1"/>
                </a:solidFill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國際</a:t>
            </a:r>
            <a:r>
              <a:rPr lang="zh-TW" altLang="en-US" sz="2400" b="1" dirty="0">
                <a:solidFill>
                  <a:schemeClr val="tx1"/>
                </a:solidFill>
              </a:rPr>
              <a:t>科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》</a:t>
            </a:r>
            <a:endParaRPr lang="zh-TW" altLang="en-US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專設給想要到國外升學的日本學生，以及從國外來到日本的留學生和歸國子女的學科，無論是上課時和生活上各種語言交錯是最大的特徵。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課程設計從基礎自高級應用級每階級詳細地分級，由專業的教師評估學生的程度進行最適合的指導。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 rot="21095430">
            <a:off x="4493999" y="3926217"/>
            <a:ext cx="3632488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磨練外語能力</a:t>
            </a: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英、日</a:t>
            </a: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 rot="21036967">
            <a:off x="8118822" y="3907200"/>
            <a:ext cx="3035441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培養國際觀</a:t>
            </a:r>
            <a:endParaRPr lang="en-US" altLang="zh-TW" sz="2800" b="1" dirty="0" smtClean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64968" y="5064350"/>
            <a:ext cx="5482118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設立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TIS(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都築國際獎學金制度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 rot="21420198">
            <a:off x="4877794" y="5774019"/>
            <a:ext cx="1226884" cy="576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rgbClr val="0E6FC0"/>
                </a:solidFill>
              </a:rPr>
              <a:t>美國</a:t>
            </a:r>
            <a:endParaRPr lang="en-US" altLang="zh-TW" sz="2400" b="1" dirty="0" smtClean="0">
              <a:solidFill>
                <a:srgbClr val="0E6F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brightnessContrast bright="-19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4" t="15471" b="16727"/>
          <a:stretch/>
        </p:blipFill>
        <p:spPr>
          <a:xfrm>
            <a:off x="5665935" y="1140335"/>
            <a:ext cx="3343070" cy="1002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標題 1"/>
          <p:cNvSpPr txBox="1">
            <a:spLocks/>
          </p:cNvSpPr>
          <p:nvPr/>
        </p:nvSpPr>
        <p:spPr>
          <a:xfrm rot="21420198">
            <a:off x="8414731" y="5532410"/>
            <a:ext cx="1831836" cy="419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2800" b="1" dirty="0" smtClean="0">
                <a:solidFill>
                  <a:srgbClr val="FF0000"/>
                </a:solidFill>
              </a:rPr>
              <a:t>1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年留學！！</a:t>
            </a:r>
            <a:endParaRPr lang="en-US" altLang="zh-TW" sz="2800" b="1" dirty="0" smtClean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 rot="153524">
            <a:off x="5690825" y="6101276"/>
            <a:ext cx="1226884" cy="576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rgbClr val="0E6FC0"/>
                </a:solidFill>
              </a:rPr>
              <a:t>加拿</a:t>
            </a:r>
            <a:r>
              <a:rPr lang="zh-TW" altLang="en-US" sz="2400" b="1" dirty="0">
                <a:solidFill>
                  <a:srgbClr val="0E6FC0"/>
                </a:solidFill>
              </a:rPr>
              <a:t>大</a:t>
            </a:r>
            <a:endParaRPr lang="en-US" altLang="zh-TW" sz="2400" b="1" dirty="0" smtClean="0">
              <a:solidFill>
                <a:srgbClr val="0E6F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 rot="21420198">
            <a:off x="6724028" y="5743262"/>
            <a:ext cx="1226884" cy="576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rgbClr val="0E6FC0"/>
                </a:solidFill>
              </a:rPr>
              <a:t>澳洲</a:t>
            </a:r>
            <a:endParaRPr lang="en-US" altLang="zh-TW" sz="2400" b="1" dirty="0" smtClean="0">
              <a:solidFill>
                <a:srgbClr val="0E6F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 rot="423331">
            <a:off x="7516867" y="5993162"/>
            <a:ext cx="1226884" cy="576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rgbClr val="0E6FC0"/>
                </a:solidFill>
              </a:rPr>
              <a:t>紐西蘭</a:t>
            </a:r>
            <a:endParaRPr lang="en-US" altLang="zh-TW" sz="2400" b="1" dirty="0" smtClean="0">
              <a:solidFill>
                <a:srgbClr val="0E6F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4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154629" y="1277870"/>
            <a:ext cx="438406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學費概算參考（日幣）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77996"/>
              </p:ext>
            </p:extLst>
          </p:nvPr>
        </p:nvGraphicFramePr>
        <p:xfrm>
          <a:off x="1894056" y="2575774"/>
          <a:ext cx="6644637" cy="267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664"/>
                <a:gridCol w="1772991"/>
                <a:gridCol w="1772991"/>
                <a:gridCol w="1772991"/>
              </a:tblGrid>
              <a:tr h="483124"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學雜費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宿舍費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總計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一年級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859,720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640,000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1,499,720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二年級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524,600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600,000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1,124,600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三年級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470,600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550,000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1,020,600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合計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3,644,920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38" y="0"/>
            <a:ext cx="3785162" cy="9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圖說文字 2 (加上強調線) 8"/>
          <p:cNvSpPr/>
          <p:nvPr/>
        </p:nvSpPr>
        <p:spPr>
          <a:xfrm>
            <a:off x="5961096" y="1927274"/>
            <a:ext cx="1967861" cy="4168725"/>
          </a:xfrm>
          <a:prstGeom prst="accentCallout2">
            <a:avLst>
              <a:gd name="adj1" fmla="val 32531"/>
              <a:gd name="adj2" fmla="val 2097"/>
              <a:gd name="adj3" fmla="val 32409"/>
              <a:gd name="adj4" fmla="val -28658"/>
              <a:gd name="adj5" fmla="val 63135"/>
              <a:gd name="adj6" fmla="val -5884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45853" y="733877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升學介紹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146461" y="1584251"/>
            <a:ext cx="5697504" cy="398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國</a:t>
            </a:r>
            <a:r>
              <a:rPr lang="zh-TW" altLang="en-US" sz="2000" b="1" dirty="0">
                <a:latin typeface="微軟正黑體" panose="020B0604030504040204" pitchFamily="34" charset="-120"/>
              </a:rPr>
              <a:t>、公立大學的人數佔四分之一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以上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2014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年的畢業生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198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人中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最高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等級的東京大學（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青山學院大學（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慶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應義塾大學（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4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早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稻田大學（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12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明治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東京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外國語大學（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國際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教養大學（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上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智大學（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人）等等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另外</a:t>
            </a:r>
            <a:r>
              <a:rPr lang="zh-TW" altLang="en-US" sz="2000" b="1" dirty="0">
                <a:latin typeface="微軟正黑體" panose="020B0604030504040204" pitchFamily="34" charset="-120"/>
              </a:rPr>
              <a:t>，考取其他私立名門大學的畢業生也很多 。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 rot="20943438">
            <a:off x="3586446" y="1243090"/>
            <a:ext cx="358140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表現亮眼！</a:t>
            </a:r>
            <a:endParaRPr lang="zh-TW" altLang="en-US" b="1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38" y="0"/>
            <a:ext cx="3785162" cy="9091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10425" b="4470"/>
          <a:stretch/>
        </p:blipFill>
        <p:spPr>
          <a:xfrm>
            <a:off x="533567" y="2316531"/>
            <a:ext cx="4952833" cy="360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b="9924"/>
          <a:stretch/>
        </p:blipFill>
        <p:spPr>
          <a:xfrm rot="21243199">
            <a:off x="3466716" y="493791"/>
            <a:ext cx="7093014" cy="437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32603" y="3724328"/>
            <a:ext cx="5767357" cy="1646302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麗澤高等學校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2" y="2275304"/>
            <a:ext cx="1875362" cy="194861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7308" r="25154" b="4385"/>
          <a:stretch/>
        </p:blipFill>
        <p:spPr>
          <a:xfrm rot="427065">
            <a:off x="9075815" y="3652050"/>
            <a:ext cx="2458224" cy="313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51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89" y="613206"/>
            <a:ext cx="9059335" cy="498263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53701">
            <a:off x="2071086" y="2084066"/>
            <a:ext cx="3128218" cy="1091192"/>
          </a:xfrm>
          <a:gradFill flip="none" rotWithShape="1">
            <a:gsLst>
              <a:gs pos="0">
                <a:srgbClr val="F9C12E">
                  <a:shade val="30000"/>
                  <a:satMod val="115000"/>
                </a:srgbClr>
              </a:gs>
              <a:gs pos="50000">
                <a:srgbClr val="F9C12E">
                  <a:shade val="67500"/>
                  <a:satMod val="115000"/>
                </a:srgbClr>
              </a:gs>
              <a:gs pos="100000">
                <a:srgbClr val="F9C12E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4800" b="1" dirty="0" smtClean="0">
                <a:ln w="6350">
                  <a:solidFill>
                    <a:srgbClr val="CFE8F8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日本遊學</a:t>
            </a:r>
            <a:endParaRPr lang="zh-TW" altLang="en-US" sz="4800" b="1" dirty="0">
              <a:ln w="6350">
                <a:solidFill>
                  <a:srgbClr val="CFE8F8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635195" y="5844463"/>
            <a:ext cx="1117601" cy="55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0249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endParaRPr lang="zh-TW" altLang="en-US" sz="2800" b="1" dirty="0">
              <a:solidFill>
                <a:srgbClr val="02499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85491" y="5844464"/>
            <a:ext cx="1523970" cy="559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0249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出社會</a:t>
            </a:r>
            <a:endParaRPr lang="zh-TW" altLang="en-US" sz="2800" b="1" dirty="0">
              <a:solidFill>
                <a:srgbClr val="02499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241854" y="5855978"/>
            <a:ext cx="1393341" cy="559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0249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</a:t>
            </a:r>
            <a:endParaRPr lang="zh-TW" altLang="en-US" sz="2800" b="1" dirty="0">
              <a:solidFill>
                <a:srgbClr val="02499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55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7" y="-22759"/>
            <a:ext cx="4143953" cy="847843"/>
          </a:xfrm>
          <a:prstGeom prst="rect">
            <a:avLst/>
          </a:prstGeom>
        </p:spPr>
      </p:pic>
      <p:sp>
        <p:nvSpPr>
          <p:cNvPr id="19" name="直線圖說文字 2 (加上強調線) 18"/>
          <p:cNvSpPr/>
          <p:nvPr/>
        </p:nvSpPr>
        <p:spPr>
          <a:xfrm>
            <a:off x="8173329" y="4295366"/>
            <a:ext cx="1904092" cy="1415054"/>
          </a:xfrm>
          <a:prstGeom prst="accentCallout2">
            <a:avLst>
              <a:gd name="adj1" fmla="val 29481"/>
              <a:gd name="adj2" fmla="val -7584"/>
              <a:gd name="adj3" fmla="val 29969"/>
              <a:gd name="adj4" fmla="val -28658"/>
              <a:gd name="adj5" fmla="val 31013"/>
              <a:gd name="adj6" fmla="val -60985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29" y="4163195"/>
            <a:ext cx="2613118" cy="1850329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403" y="410795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372629" y="1465929"/>
            <a:ext cx="8986936" cy="177536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創立於</a:t>
            </a:r>
            <a:r>
              <a:rPr lang="en-US" altLang="zh-TW" sz="2400" dirty="0">
                <a:solidFill>
                  <a:schemeClr val="tx1"/>
                </a:solidFill>
              </a:rPr>
              <a:t>1935</a:t>
            </a:r>
            <a:r>
              <a:rPr lang="zh-TW" altLang="en-US" sz="2400" dirty="0">
                <a:solidFill>
                  <a:schemeClr val="tx1"/>
                </a:solidFill>
              </a:rPr>
              <a:t>年的麗澤高等學校</a:t>
            </a:r>
            <a:r>
              <a:rPr lang="zh-TW" altLang="en-US" sz="2400" dirty="0" smtClean="0">
                <a:solidFill>
                  <a:schemeClr val="tx1"/>
                </a:solidFill>
              </a:rPr>
              <a:t>，著重於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三</a:t>
            </a:r>
            <a:r>
              <a:rPr lang="zh-TW" altLang="en-US" sz="2400" b="1" dirty="0">
                <a:solidFill>
                  <a:schemeClr val="tx1"/>
                </a:solidFill>
              </a:rPr>
              <a:t>育平衡發展</a:t>
            </a:r>
            <a:r>
              <a:rPr lang="zh-TW" altLang="en-US" sz="2400" dirty="0">
                <a:solidFill>
                  <a:schemeClr val="tx1"/>
                </a:solidFill>
              </a:rPr>
              <a:t>，以培養具</a:t>
            </a:r>
            <a:r>
              <a:rPr lang="zh-TW" altLang="en-US" sz="2400" b="1" dirty="0">
                <a:solidFill>
                  <a:schemeClr val="tx1"/>
                </a:solidFill>
              </a:rPr>
              <a:t>國際觀</a:t>
            </a:r>
            <a:r>
              <a:rPr lang="zh-TW" altLang="en-US" sz="2400" dirty="0">
                <a:solidFill>
                  <a:schemeClr val="tx1"/>
                </a:solidFill>
              </a:rPr>
              <a:t>的學生為核心教育。再搭配麗澤高等學校獨特</a:t>
            </a:r>
            <a:r>
              <a:rPr lang="zh-TW" altLang="en-US" sz="2400" dirty="0" smtClean="0">
                <a:solidFill>
                  <a:schemeClr val="tx1"/>
                </a:solidFill>
              </a:rPr>
              <a:t>的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教育</a:t>
            </a:r>
            <a:r>
              <a:rPr lang="zh-TW" altLang="en-US" sz="2400" b="1" dirty="0">
                <a:solidFill>
                  <a:schemeClr val="tx1"/>
                </a:solidFill>
              </a:rPr>
              <a:t>項目</a:t>
            </a:r>
            <a:r>
              <a:rPr lang="zh-TW" altLang="en-US" sz="2400" dirty="0">
                <a:solidFill>
                  <a:schemeClr val="tx1"/>
                </a:solidFill>
              </a:rPr>
              <a:t>，以培育對社會貢獻、並勇於追求燦爛未來的學生為己志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1312504" y="4112382"/>
            <a:ext cx="2671128" cy="1899675"/>
          </a:xfrm>
          <a:prstGeom prst="triangle">
            <a:avLst/>
          </a:prstGeom>
          <a:gradFill flip="none" rotWithShape="1">
            <a:gsLst>
              <a:gs pos="0">
                <a:srgbClr val="0165AB">
                  <a:shade val="30000"/>
                  <a:satMod val="115000"/>
                </a:srgbClr>
              </a:gs>
              <a:gs pos="50000">
                <a:srgbClr val="0165AB">
                  <a:shade val="67500"/>
                  <a:satMod val="115000"/>
                </a:srgbClr>
              </a:gs>
              <a:gs pos="100000">
                <a:srgbClr val="0165AB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 rot="21061123">
            <a:off x="3466980" y="819241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辦學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理念 「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孕育心的力量」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350123" y="3606341"/>
            <a:ext cx="695148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C00000"/>
                </a:solidFill>
              </a:rPr>
              <a:t>智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545912" y="5057890"/>
            <a:ext cx="23035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「</a:t>
            </a:r>
            <a:r>
              <a:rPr lang="zh-TW" altLang="zh-TW" sz="2400" b="1" dirty="0">
                <a:solidFill>
                  <a:schemeClr val="bg1"/>
                </a:solidFill>
              </a:rPr>
              <a:t>國際觀</a:t>
            </a:r>
            <a:r>
              <a:rPr lang="zh-TW" altLang="en-US" sz="2400" b="1" dirty="0">
                <a:solidFill>
                  <a:schemeClr val="bg1"/>
                </a:solidFill>
              </a:rPr>
              <a:t>」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之</a:t>
            </a:r>
            <a:r>
              <a:rPr lang="zh-TW" altLang="zh-TW" sz="2400" b="1" dirty="0" smtClean="0">
                <a:solidFill>
                  <a:schemeClr val="bg1"/>
                </a:solidFill>
              </a:rPr>
              <a:t>核心</a:t>
            </a:r>
            <a:r>
              <a:rPr lang="zh-TW" altLang="zh-TW" sz="2400" b="1" dirty="0">
                <a:solidFill>
                  <a:schemeClr val="bg1"/>
                </a:solidFill>
              </a:rPr>
              <a:t>教育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703855" y="5596397"/>
            <a:ext cx="60864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C00000"/>
                </a:solidFill>
              </a:rPr>
              <a:t>德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4075751" y="5596397"/>
            <a:ext cx="79914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C00000"/>
                </a:solidFill>
              </a:rPr>
              <a:t>體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7992223" y="4087232"/>
            <a:ext cx="302545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7935334" y="4108624"/>
            <a:ext cx="3467622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</a:rPr>
              <a:t>「語言技術教育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」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C00000"/>
                </a:solidFill>
              </a:rPr>
              <a:t>「</a:t>
            </a:r>
            <a:r>
              <a:rPr lang="zh-TW" altLang="en-US" sz="2400" b="1" dirty="0">
                <a:solidFill>
                  <a:srgbClr val="C00000"/>
                </a:solidFill>
              </a:rPr>
              <a:t>自我創建工程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」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</a:rPr>
              <a:t>「國際性日本人教育」</a:t>
            </a:r>
          </a:p>
          <a:p>
            <a:pPr>
              <a:lnSpc>
                <a:spcPct val="150000"/>
              </a:lnSpc>
            </a:pP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7878445" y="6105751"/>
            <a:ext cx="358140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4882153" y="3563366"/>
            <a:ext cx="358140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>
                <a:solidFill>
                  <a:srgbClr val="02499B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重點教育項目</a:t>
            </a:r>
          </a:p>
        </p:txBody>
      </p:sp>
    </p:spTree>
    <p:extLst>
      <p:ext uri="{BB962C8B-B14F-4D97-AF65-F5344CB8AC3E}">
        <p14:creationId xmlns:p14="http://schemas.microsoft.com/office/powerpoint/2010/main" val="23618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0385" r="30292" b="5000"/>
          <a:stretch/>
        </p:blipFill>
        <p:spPr>
          <a:xfrm flipH="1">
            <a:off x="327570" y="3717484"/>
            <a:ext cx="2166425" cy="301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22255" r="10847" b="10231"/>
          <a:stretch/>
        </p:blipFill>
        <p:spPr>
          <a:xfrm>
            <a:off x="4179776" y="401162"/>
            <a:ext cx="3444569" cy="210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b="7620"/>
          <a:stretch/>
        </p:blipFill>
        <p:spPr>
          <a:xfrm>
            <a:off x="314149" y="426654"/>
            <a:ext cx="3441925" cy="220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r="10846" b="17069"/>
          <a:stretch/>
        </p:blipFill>
        <p:spPr>
          <a:xfrm>
            <a:off x="7377711" y="3892673"/>
            <a:ext cx="4702220" cy="293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7" y="-22759"/>
            <a:ext cx="4143953" cy="847843"/>
          </a:xfrm>
          <a:prstGeom prst="rect">
            <a:avLst/>
          </a:prstGeom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1739036" y="2211266"/>
            <a:ext cx="7989785" cy="18661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b="1" dirty="0" smtClean="0">
                <a:solidFill>
                  <a:schemeClr val="tx1"/>
                </a:solidFill>
              </a:rPr>
              <a:t>《</a:t>
            </a:r>
            <a:r>
              <a:rPr lang="ja-JP" altLang="en-US" sz="2400" b="1" dirty="0">
                <a:solidFill>
                  <a:schemeClr val="tx1"/>
                </a:solidFill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</a:rPr>
              <a:t>IL</a:t>
            </a:r>
            <a:r>
              <a:rPr lang="ja-JP" altLang="en-US" sz="2400" b="1" dirty="0">
                <a:solidFill>
                  <a:schemeClr val="tx1"/>
                </a:solidFill>
              </a:rPr>
              <a:t>文理學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程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-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文理</a:t>
            </a:r>
            <a:r>
              <a:rPr lang="ja-JP" altLang="en-US" sz="2400" b="1" dirty="0">
                <a:solidFill>
                  <a:schemeClr val="tx1"/>
                </a:solidFill>
              </a:rPr>
              <a:t>コース</a:t>
            </a:r>
            <a:r>
              <a:rPr lang="en-US" altLang="ja-JP" sz="2400" b="1" dirty="0">
                <a:solidFill>
                  <a:schemeClr val="tx1"/>
                </a:solidFill>
              </a:rPr>
              <a:t>IL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》</a:t>
            </a:r>
            <a:endParaRPr lang="zh-TW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chemeClr val="tx1"/>
                </a:solidFill>
              </a:rPr>
              <a:t>以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英文能力養成</a:t>
            </a:r>
            <a:r>
              <a:rPr lang="zh-TW" altLang="en-US" sz="2400" dirty="0" smtClean="0">
                <a:solidFill>
                  <a:schemeClr val="tx1"/>
                </a:solidFill>
              </a:rPr>
              <a:t>及培養擁有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國際視野</a:t>
            </a:r>
            <a:r>
              <a:rPr lang="zh-TW" altLang="en-US" sz="2400" dirty="0" smtClean="0">
                <a:solidFill>
                  <a:schemeClr val="tx1"/>
                </a:solidFill>
              </a:rPr>
              <a:t>的學程，主要升學目標為日本國內名校的國際系學部、或是到歐美留學等等。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 rot="21420198">
            <a:off x="3287737" y="4270670"/>
            <a:ext cx="3035441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重視「溝通能力」</a:t>
            </a:r>
            <a:endParaRPr lang="en-US" altLang="zh-TW" sz="2800" b="1" dirty="0" smtClean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2808035" y="5044365"/>
            <a:ext cx="4569676" cy="1581101"/>
          </a:xfrm>
          <a:prstGeom prst="rect">
            <a:avLst/>
          </a:prstGeom>
          <a:ln w="12700">
            <a:solidFill>
              <a:srgbClr val="02499B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chemeClr val="tx1"/>
                </a:solidFill>
              </a:rPr>
              <a:t>積極舉辦</a:t>
            </a:r>
            <a:r>
              <a:rPr lang="zh-TW" altLang="en-US" sz="2000" b="1" dirty="0">
                <a:solidFill>
                  <a:schemeClr val="tx1"/>
                </a:solidFill>
              </a:rPr>
              <a:t>各種發表會</a:t>
            </a:r>
            <a:r>
              <a:rPr lang="zh-TW" altLang="en-US" sz="2000" dirty="0">
                <a:solidFill>
                  <a:schemeClr val="tx1"/>
                </a:solidFill>
              </a:rPr>
              <a:t>和</a:t>
            </a:r>
            <a:r>
              <a:rPr lang="zh-TW" altLang="en-US" sz="2000" b="1" dirty="0">
                <a:solidFill>
                  <a:schemeClr val="tx1"/>
                </a:solidFill>
              </a:rPr>
              <a:t>演講活動</a:t>
            </a:r>
            <a:r>
              <a:rPr lang="zh-TW" altLang="en-US" sz="2000" dirty="0">
                <a:solidFill>
                  <a:schemeClr val="tx1"/>
                </a:solidFill>
              </a:rPr>
              <a:t>，讓學生瞭解自己的能力，能夠更有自信地運用流利的英語能力去開拓更寬廣的未來。</a:t>
            </a:r>
          </a:p>
        </p:txBody>
      </p:sp>
    </p:spTree>
    <p:extLst>
      <p:ext uri="{BB962C8B-B14F-4D97-AF65-F5344CB8AC3E}">
        <p14:creationId xmlns:p14="http://schemas.microsoft.com/office/powerpoint/2010/main" val="23822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98026" y="1446683"/>
            <a:ext cx="438406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學費概算參考（日幣）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13413"/>
              </p:ext>
            </p:extLst>
          </p:nvPr>
        </p:nvGraphicFramePr>
        <p:xfrm>
          <a:off x="1894056" y="2562896"/>
          <a:ext cx="6644637" cy="267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664"/>
                <a:gridCol w="1772991"/>
                <a:gridCol w="1772991"/>
                <a:gridCol w="1772991"/>
              </a:tblGrid>
              <a:tr h="483124"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學雜費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宿舍費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總計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一年級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1,072,000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835,000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1,907,000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二年級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764,000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760,000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1,524,000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680,000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760,000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1,440,000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合計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4,871,000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874871" y="5476900"/>
            <a:ext cx="8596668" cy="586276"/>
          </a:xfrm>
        </p:spPr>
        <p:txBody>
          <a:bodyPr>
            <a:normAutofit/>
          </a:bodyPr>
          <a:lstStyle/>
          <a:p>
            <a:r>
              <a:rPr lang="zh-TW" altLang="en-US" sz="2000" b="1" dirty="0" smtClean="0"/>
              <a:t>本校</a:t>
            </a:r>
            <a:r>
              <a:rPr lang="zh-TW" altLang="en-US" sz="2000" b="1" dirty="0"/>
              <a:t>並無特別增設留學生入學考試， 須和日本人一起考試。</a:t>
            </a:r>
            <a:endParaRPr lang="zh-TW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7" y="-22759"/>
            <a:ext cx="4143953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圖說文字 2 (加上強調線) 8"/>
          <p:cNvSpPr/>
          <p:nvPr/>
        </p:nvSpPr>
        <p:spPr>
          <a:xfrm>
            <a:off x="5808696" y="1927275"/>
            <a:ext cx="1967861" cy="3123026"/>
          </a:xfrm>
          <a:prstGeom prst="accentCallout2">
            <a:avLst>
              <a:gd name="adj1" fmla="val 29481"/>
              <a:gd name="adj2" fmla="val -7584"/>
              <a:gd name="adj3" fmla="val 29969"/>
              <a:gd name="adj4" fmla="val -28658"/>
              <a:gd name="adj5" fmla="val 63135"/>
              <a:gd name="adj6" fmla="val -5884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45853" y="733877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升學介紹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7" y="-22759"/>
            <a:ext cx="4143953" cy="8478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4820" r="2999" b="872"/>
          <a:stretch/>
        </p:blipFill>
        <p:spPr>
          <a:xfrm>
            <a:off x="294160" y="2672786"/>
            <a:ext cx="5009360" cy="3854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5808696" y="1783224"/>
            <a:ext cx="5376114" cy="398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國</a:t>
            </a:r>
            <a:r>
              <a:rPr lang="zh-TW" altLang="en-US" sz="2000" b="1" dirty="0">
                <a:latin typeface="微軟正黑體" panose="020B0604030504040204" pitchFamily="34" charset="-120"/>
              </a:rPr>
              <a:t>、公立大學的人數佔四分之一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以上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2014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年的畢業生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198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人中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最高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等級的東京大學（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北海道大學（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東京工業大學（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名校筑波大學（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3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千葉大學（</a:t>
            </a:r>
            <a:r>
              <a:rPr lang="en-US" altLang="zh-TW" sz="2000" b="1" dirty="0">
                <a:latin typeface="微軟正黑體" panose="020B0604030504040204" pitchFamily="34" charset="-120"/>
              </a:rPr>
              <a:t>6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）等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微軟正黑體" panose="020B0604030504040204" pitchFamily="34" charset="-120"/>
              </a:rPr>
              <a:t>考取私立名門大學的早稻田、慶應義塾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、</a:t>
            </a: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   上</a:t>
            </a:r>
            <a:r>
              <a:rPr lang="zh-TW" altLang="en-US" sz="2000" b="1" dirty="0">
                <a:latin typeface="微軟正黑體" panose="020B0604030504040204" pitchFamily="34" charset="-120"/>
              </a:rPr>
              <a:t>智大學及其他學校的畢業生數約</a:t>
            </a:r>
            <a:r>
              <a:rPr lang="en-US" altLang="zh-TW" sz="2000" b="1" dirty="0">
                <a:latin typeface="微軟正黑體" panose="020B0604030504040204" pitchFamily="34" charset="-120"/>
              </a:rPr>
              <a:t>170</a:t>
            </a:r>
            <a:r>
              <a:rPr lang="zh-TW" altLang="en-US" sz="2000" b="1" dirty="0">
                <a:latin typeface="微軟正黑體" panose="020B0604030504040204" pitchFamily="34" charset="-120"/>
              </a:rPr>
              <a:t>人 。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2000" b="1" dirty="0">
              <a:latin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 rot="20943438">
            <a:off x="3181851" y="1814069"/>
            <a:ext cx="358140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表現亮眼！</a:t>
            </a:r>
            <a:endParaRPr lang="zh-TW" altLang="en-US" b="1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9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" y="518777"/>
            <a:ext cx="8051924" cy="3814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16476" y="4216117"/>
            <a:ext cx="5767357" cy="1646302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橫濱設計學院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31" y="4047304"/>
            <a:ext cx="3828155" cy="2296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02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9" y="4179471"/>
            <a:ext cx="4100352" cy="255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內容版面配置區 2"/>
          <p:cNvSpPr txBox="1">
            <a:spLocks/>
          </p:cNvSpPr>
          <p:nvPr/>
        </p:nvSpPr>
        <p:spPr>
          <a:xfrm>
            <a:off x="922462" y="2047907"/>
            <a:ext cx="10078473" cy="22603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立於</a:t>
            </a:r>
            <a:r>
              <a:rPr lang="en-US" altLang="zh-TW" sz="2400" dirty="0">
                <a:solidFill>
                  <a:schemeClr val="tx1"/>
                </a:solidFill>
              </a:rPr>
              <a:t>1948</a:t>
            </a:r>
            <a:r>
              <a:rPr lang="zh-TW" altLang="en-US" sz="2400" dirty="0">
                <a:solidFill>
                  <a:schemeClr val="tx1"/>
                </a:solidFill>
              </a:rPr>
              <a:t>年以</a:t>
            </a:r>
            <a:r>
              <a:rPr lang="zh-TW" altLang="en-US" sz="2400" b="1" dirty="0">
                <a:solidFill>
                  <a:schemeClr val="tx1"/>
                </a:solidFill>
              </a:rPr>
              <a:t>五大元素</a:t>
            </a:r>
            <a:r>
              <a:rPr lang="zh-TW" altLang="en-US" sz="2400" dirty="0">
                <a:solidFill>
                  <a:schemeClr val="tx1"/>
                </a:solidFill>
              </a:rPr>
              <a:t>為教育的核心，再以</a:t>
            </a:r>
            <a:r>
              <a:rPr lang="zh-TW" altLang="en-US" sz="2400" b="1" dirty="0">
                <a:solidFill>
                  <a:schemeClr val="tx1"/>
                </a:solidFill>
              </a:rPr>
              <a:t>「適材適所」</a:t>
            </a:r>
            <a:r>
              <a:rPr lang="zh-TW" altLang="en-US" sz="2400" dirty="0">
                <a:solidFill>
                  <a:schemeClr val="tx1"/>
                </a:solidFill>
              </a:rPr>
              <a:t>的教育方式讓每個學生自發性的探索屬於自己的人生</a:t>
            </a:r>
            <a:r>
              <a:rPr lang="zh-TW" altLang="en-US" sz="2400" dirty="0" smtClean="0">
                <a:solidFill>
                  <a:schemeClr val="tx1"/>
                </a:solidFill>
              </a:rPr>
              <a:t>舞台。</a:t>
            </a:r>
            <a:r>
              <a:rPr lang="zh-TW" altLang="en-US" sz="2400" dirty="0">
                <a:solidFill>
                  <a:schemeClr val="tx1"/>
                </a:solidFill>
              </a:rPr>
              <a:t>學院</a:t>
            </a:r>
            <a:r>
              <a:rPr lang="zh-TW" altLang="en-US" sz="2400" dirty="0" smtClean="0">
                <a:solidFill>
                  <a:schemeClr val="tx1"/>
                </a:solidFill>
              </a:rPr>
              <a:t>採小班方式</a:t>
            </a:r>
            <a:r>
              <a:rPr lang="zh-TW" altLang="en-US" sz="2400" dirty="0">
                <a:solidFill>
                  <a:schemeClr val="tx1"/>
                </a:solidFill>
              </a:rPr>
              <a:t>，讓教師與學生之間的距離感大幅降低，且畢業後有機會可直升校內的設計類專科，徹底精進自己的設計專業。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90338" y="588132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32627"/>
          <a:stretch/>
        </p:blipFill>
        <p:spPr>
          <a:xfrm>
            <a:off x="7976382" y="1"/>
            <a:ext cx="4215618" cy="1002960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 rot="21420198">
            <a:off x="2838028" y="1337249"/>
            <a:ext cx="5464453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教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育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理念 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「人生的路，自己設計」</a:t>
            </a:r>
          </a:p>
        </p:txBody>
      </p:sp>
      <p:sp>
        <p:nvSpPr>
          <p:cNvPr id="8" name="五角星形 7"/>
          <p:cNvSpPr/>
          <p:nvPr/>
        </p:nvSpPr>
        <p:spPr>
          <a:xfrm>
            <a:off x="5383632" y="4216272"/>
            <a:ext cx="2592750" cy="2096087"/>
          </a:xfrm>
          <a:prstGeom prst="star5">
            <a:avLst>
              <a:gd name="adj" fmla="val 27597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02499B">
                  <a:shade val="30000"/>
                  <a:satMod val="115000"/>
                </a:srgbClr>
              </a:gs>
              <a:gs pos="50000">
                <a:srgbClr val="02499B">
                  <a:shade val="67500"/>
                  <a:satMod val="115000"/>
                </a:srgbClr>
              </a:gs>
              <a:gs pos="100000">
                <a:srgbClr val="02499B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2499B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528222" y="5134997"/>
            <a:ext cx="23035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教育核心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6045652" y="3944959"/>
            <a:ext cx="1268709" cy="404680"/>
          </a:xfrm>
          <a:prstGeom prst="rect">
            <a:avLst/>
          </a:prstGeom>
          <a:ln w="28575">
            <a:solidFill>
              <a:srgbClr val="014D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b="1" dirty="0" smtClean="0">
                <a:solidFill>
                  <a:srgbClr val="C00000"/>
                </a:solidFill>
              </a:rPr>
              <a:t>直率</a:t>
            </a:r>
            <a:r>
              <a:rPr lang="zh-TW" altLang="en-US" sz="2000" b="1" dirty="0">
                <a:solidFill>
                  <a:srgbClr val="C00000"/>
                </a:solidFill>
              </a:rPr>
              <a:t>的心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7767887" y="4859635"/>
            <a:ext cx="706170" cy="404680"/>
          </a:xfrm>
          <a:prstGeom prst="rect">
            <a:avLst/>
          </a:prstGeom>
          <a:ln w="28575">
            <a:solidFill>
              <a:srgbClr val="014D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b="1" dirty="0">
                <a:solidFill>
                  <a:srgbClr val="C00000"/>
                </a:solidFill>
              </a:rPr>
              <a:t>活力</a:t>
            </a: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7197437" y="6110019"/>
            <a:ext cx="1268709" cy="404680"/>
          </a:xfrm>
          <a:prstGeom prst="rect">
            <a:avLst/>
          </a:prstGeom>
          <a:ln w="28575">
            <a:solidFill>
              <a:srgbClr val="014D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b="1" dirty="0">
                <a:solidFill>
                  <a:srgbClr val="C00000"/>
                </a:solidFill>
              </a:rPr>
              <a:t>平衡感覺</a:t>
            </a: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5068609" y="6148747"/>
            <a:ext cx="977043" cy="404680"/>
          </a:xfrm>
          <a:prstGeom prst="rect">
            <a:avLst/>
          </a:prstGeom>
          <a:ln w="28575">
            <a:solidFill>
              <a:srgbClr val="014D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b="1" dirty="0">
                <a:solidFill>
                  <a:srgbClr val="C00000"/>
                </a:solidFill>
              </a:rPr>
              <a:t>同理心</a:t>
            </a: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594908" y="4859635"/>
            <a:ext cx="977043" cy="404680"/>
          </a:xfrm>
          <a:prstGeom prst="rect">
            <a:avLst/>
          </a:prstGeom>
          <a:ln w="28575">
            <a:solidFill>
              <a:srgbClr val="014D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000" b="1" dirty="0">
                <a:solidFill>
                  <a:srgbClr val="C00000"/>
                </a:solidFill>
              </a:rPr>
              <a:t>成就感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0311" b="5495"/>
          <a:stretch/>
        </p:blipFill>
        <p:spPr>
          <a:xfrm rot="267978">
            <a:off x="9304739" y="3703617"/>
            <a:ext cx="2365689" cy="315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5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32627"/>
          <a:stretch/>
        </p:blipFill>
        <p:spPr>
          <a:xfrm>
            <a:off x="7976382" y="1"/>
            <a:ext cx="4215618" cy="1002960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223890" y="1425653"/>
            <a:ext cx="9819249" cy="245550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b="1" dirty="0" smtClean="0">
                <a:solidFill>
                  <a:schemeClr val="tx1"/>
                </a:solidFill>
              </a:rPr>
              <a:t>《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國際交流專門學科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》</a:t>
            </a:r>
            <a:endParaRPr lang="zh-TW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讓外國留學生和日本在地學生在同一間教室上課，</a:t>
            </a:r>
            <a:r>
              <a:rPr lang="zh-TW" altLang="en-US" sz="2400" b="1" dirty="0">
                <a:solidFill>
                  <a:schemeClr val="tx1"/>
                </a:solidFill>
              </a:rPr>
              <a:t>以升學為目的</a:t>
            </a:r>
            <a:r>
              <a:rPr lang="zh-TW" altLang="en-US" sz="2400" dirty="0">
                <a:solidFill>
                  <a:schemeClr val="tx1"/>
                </a:solidFill>
              </a:rPr>
              <a:t>，徹底執行個別制的升學指導。對於日文能力較不足的學生，也有專門負責的日本語學科的專業老師進行必要的支援教學。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4" y="4388262"/>
            <a:ext cx="2950813" cy="2059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54" y="4388263"/>
            <a:ext cx="3126179" cy="206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標題 1"/>
          <p:cNvSpPr txBox="1">
            <a:spLocks/>
          </p:cNvSpPr>
          <p:nvPr/>
        </p:nvSpPr>
        <p:spPr>
          <a:xfrm rot="21061123">
            <a:off x="7372245" y="3476145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生活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輔導員（</a:t>
            </a:r>
            <a:r>
              <a:rPr lang="en-US" altLang="zh-TW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tutor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）制度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00" y="4388263"/>
            <a:ext cx="2950812" cy="205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35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221518" y="1488885"/>
            <a:ext cx="438406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學費概算參考（日幣）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87270"/>
              </p:ext>
            </p:extLst>
          </p:nvPr>
        </p:nvGraphicFramePr>
        <p:xfrm>
          <a:off x="1894056" y="2562896"/>
          <a:ext cx="6644637" cy="267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664"/>
                <a:gridCol w="1772991"/>
                <a:gridCol w="1772991"/>
                <a:gridCol w="1772991"/>
              </a:tblGrid>
              <a:tr h="483124"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學雜費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宿舍費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總計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一年級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1,169,500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未提供住宿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1,169,500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二年級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323,000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未提供住宿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323,000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323,000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未提供住宿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323,000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合計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1,815,500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115216" y="5476899"/>
            <a:ext cx="8596668" cy="1381101"/>
          </a:xfrm>
        </p:spPr>
        <p:txBody>
          <a:bodyPr/>
          <a:lstStyle/>
          <a:p>
            <a:r>
              <a:rPr lang="zh-TW" altLang="en-US" b="1" dirty="0" smtClean="0"/>
              <a:t>本校</a:t>
            </a:r>
            <a:r>
              <a:rPr lang="zh-TW" altLang="en-US" b="1" dirty="0"/>
              <a:t>申請入學時需提交日本語能力檢定</a:t>
            </a:r>
            <a:r>
              <a:rPr lang="en-US" altLang="zh-TW" b="1" dirty="0"/>
              <a:t>(JLPT)</a:t>
            </a:r>
            <a:r>
              <a:rPr lang="zh-TW" altLang="en-US" b="1" dirty="0"/>
              <a:t>或</a:t>
            </a:r>
            <a:r>
              <a:rPr lang="en-US" altLang="zh-TW" b="1" dirty="0"/>
              <a:t>NAT-TEST 2</a:t>
            </a:r>
            <a:r>
              <a:rPr lang="zh-TW" altLang="en-US" b="1" dirty="0"/>
              <a:t>級以上成績。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32627"/>
          <a:stretch/>
        </p:blipFill>
        <p:spPr>
          <a:xfrm>
            <a:off x="7976382" y="1"/>
            <a:ext cx="4215618" cy="10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32627"/>
          <a:stretch/>
        </p:blipFill>
        <p:spPr>
          <a:xfrm>
            <a:off x="7976382" y="1"/>
            <a:ext cx="4215618" cy="100296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4115795" y="1101606"/>
            <a:ext cx="5642453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《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升學</a:t>
            </a: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》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升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入知名美術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大學</a:t>
            </a:r>
            <a:endParaRPr lang="en-US" altLang="zh-TW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直接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進入日本當地的企業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工作</a:t>
            </a:r>
            <a:endParaRPr lang="en-US" altLang="zh-TW" sz="2800" b="1" dirty="0" smtClean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進入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同校的專門學校（二專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）</a:t>
            </a:r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r="70442" b="5738"/>
          <a:stretch/>
        </p:blipFill>
        <p:spPr>
          <a:xfrm>
            <a:off x="759653" y="2667060"/>
            <a:ext cx="2899377" cy="1848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2" t="7593" r="2811" b="5431"/>
          <a:stretch/>
        </p:blipFill>
        <p:spPr>
          <a:xfrm>
            <a:off x="773721" y="4783015"/>
            <a:ext cx="2883877" cy="177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1" t="8048" r="849" b="21520"/>
          <a:stretch/>
        </p:blipFill>
        <p:spPr>
          <a:xfrm>
            <a:off x="717451" y="506437"/>
            <a:ext cx="2940147" cy="1842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95" y="4707721"/>
            <a:ext cx="2964288" cy="1847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80" y="4707721"/>
            <a:ext cx="2955583" cy="180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00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2" y="3292604"/>
            <a:ext cx="7307294" cy="325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52" y="638385"/>
            <a:ext cx="5017043" cy="334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60422" y="1715214"/>
            <a:ext cx="10111401" cy="1196136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關東國際高等學校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0" y="352531"/>
            <a:ext cx="1460747" cy="154667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4"/>
          <a:stretch/>
        </p:blipFill>
        <p:spPr>
          <a:xfrm>
            <a:off x="7603296" y="4155490"/>
            <a:ext cx="4000500" cy="23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87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285">
            <a:off x="2051287" y="940571"/>
            <a:ext cx="6673018" cy="5004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510">
            <a:off x="-34931" y="53821"/>
            <a:ext cx="3039294" cy="3011021"/>
          </a:xfrm>
          <a:prstGeom prst="rect">
            <a:avLst/>
          </a:prstGeom>
        </p:spPr>
      </p:pic>
      <p:sp>
        <p:nvSpPr>
          <p:cNvPr id="6" name="五邊形 5"/>
          <p:cNvSpPr/>
          <p:nvPr/>
        </p:nvSpPr>
        <p:spPr>
          <a:xfrm rot="9261093">
            <a:off x="7856039" y="2563373"/>
            <a:ext cx="3477115" cy="807876"/>
          </a:xfrm>
          <a:prstGeom prst="homePlate">
            <a:avLst/>
          </a:prstGeom>
          <a:solidFill>
            <a:srgbClr val="BC0000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17500" dist="406400" sx="97000" sy="97000" algn="ctr" rotWithShape="0">
              <a:srgbClr val="000000">
                <a:alpha val="40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 rot="20141331">
            <a:off x="8330192" y="2304308"/>
            <a:ext cx="3383391" cy="1262179"/>
          </a:xfrm>
          <a:noFill/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200" b="1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日本高中入學</a:t>
            </a:r>
            <a:endParaRPr lang="en-US" altLang="zh-TW" sz="3200" b="1" dirty="0" smtClean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63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792">
            <a:off x="7283185" y="508896"/>
            <a:ext cx="4681917" cy="234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6"/>
          <a:stretch/>
        </p:blipFill>
        <p:spPr>
          <a:xfrm>
            <a:off x="5824025" y="3879570"/>
            <a:ext cx="6367975" cy="296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58929" y="439333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184969" y="2011712"/>
            <a:ext cx="8986936" cy="23551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創立於</a:t>
            </a:r>
            <a:r>
              <a:rPr lang="en-US" altLang="zh-TW" sz="2400" dirty="0">
                <a:solidFill>
                  <a:schemeClr val="tx1"/>
                </a:solidFill>
              </a:rPr>
              <a:t>1924</a:t>
            </a:r>
            <a:r>
              <a:rPr lang="zh-TW" altLang="en-US" sz="2400" dirty="0">
                <a:solidFill>
                  <a:schemeClr val="tx1"/>
                </a:solidFill>
              </a:rPr>
              <a:t>年，關東國際高等學校在升學表現上十分亮眼，在日本國內外的國公立及私立名門大學均有百人以上的錄取成績，並於</a:t>
            </a:r>
            <a:r>
              <a:rPr lang="en-US" altLang="zh-TW" sz="2400" dirty="0">
                <a:solidFill>
                  <a:schemeClr val="tx1"/>
                </a:solidFill>
              </a:rPr>
              <a:t>2015</a:t>
            </a:r>
            <a:r>
              <a:rPr lang="zh-TW" altLang="en-US" sz="2400" dirty="0">
                <a:solidFill>
                  <a:schemeClr val="tx1"/>
                </a:solidFill>
              </a:rPr>
              <a:t>年起加強學校的硬體設施，讓新生享受更加新穎舒適的學習環境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zh-TW" alt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 rot="21061123">
            <a:off x="4188257" y="1195956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全英文口述教學</a:t>
            </a:r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5" y="4205837"/>
            <a:ext cx="5282037" cy="264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 rot="21061123">
            <a:off x="1767620" y="1032823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教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育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理念 「連接世界的教育」</a:t>
            </a:r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6337" r="5927" b="10584"/>
          <a:stretch/>
        </p:blipFill>
        <p:spPr>
          <a:xfrm>
            <a:off x="7621394" y="-32704"/>
            <a:ext cx="4590816" cy="8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82961" y="489829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學科介紹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6337" r="5927" b="10584"/>
          <a:stretch/>
        </p:blipFill>
        <p:spPr>
          <a:xfrm>
            <a:off x="7621394" y="-32704"/>
            <a:ext cx="4590816" cy="809363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1111347" y="1475721"/>
            <a:ext cx="9931791" cy="30104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b="1" dirty="0" smtClean="0">
                <a:solidFill>
                  <a:schemeClr val="tx1"/>
                </a:solidFill>
              </a:rPr>
              <a:t>《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 外語</a:t>
            </a:r>
            <a:r>
              <a:rPr lang="zh-TW" altLang="en-US" sz="2400" b="1" dirty="0">
                <a:solidFill>
                  <a:schemeClr val="tx1"/>
                </a:solidFill>
              </a:rPr>
              <a:t>科英文學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程</a:t>
            </a:r>
            <a:r>
              <a:rPr lang="zh-TW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》</a:t>
            </a:r>
            <a:endParaRPr lang="zh-TW" alt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chemeClr val="tx1"/>
                </a:solidFill>
              </a:rPr>
              <a:t>以母語</a:t>
            </a:r>
            <a:r>
              <a:rPr lang="zh-TW" altLang="en-US" sz="2400" dirty="0">
                <a:solidFill>
                  <a:schemeClr val="tx1"/>
                </a:solidFill>
              </a:rPr>
              <a:t>英文教師為中心，進行有趣的口語</a:t>
            </a:r>
            <a:r>
              <a:rPr lang="zh-TW" altLang="en-US" sz="2400" dirty="0" smtClean="0">
                <a:solidFill>
                  <a:schemeClr val="tx1"/>
                </a:solidFill>
              </a:rPr>
              <a:t>化教學</a:t>
            </a:r>
            <a:r>
              <a:rPr lang="zh-TW" altLang="en-US" sz="2400" dirty="0">
                <a:solidFill>
                  <a:schemeClr val="tx1"/>
                </a:solidFill>
              </a:rPr>
              <a:t>，讓學生自然而然地實際運用英文</a:t>
            </a:r>
            <a:r>
              <a:rPr lang="zh-TW" altLang="en-US" sz="2400" dirty="0" smtClean="0">
                <a:solidFill>
                  <a:schemeClr val="tx1"/>
                </a:solidFill>
              </a:rPr>
              <a:t>對話。</a:t>
            </a:r>
            <a:r>
              <a:rPr lang="zh-TW" altLang="en-US" sz="2400" dirty="0">
                <a:solidFill>
                  <a:schemeClr val="tx1"/>
                </a:solidFill>
              </a:rPr>
              <a:t>在校內，日常事項的傳達</a:t>
            </a:r>
            <a:r>
              <a:rPr lang="zh-TW" altLang="en-US" sz="2400" dirty="0" smtClean="0">
                <a:solidFill>
                  <a:schemeClr val="tx1"/>
                </a:solidFill>
              </a:rPr>
              <a:t>，也</a:t>
            </a:r>
            <a:r>
              <a:rPr lang="zh-TW" altLang="en-US" sz="2400" dirty="0">
                <a:solidFill>
                  <a:schemeClr val="tx1"/>
                </a:solidFill>
              </a:rPr>
              <a:t>都使用英文</a:t>
            </a:r>
            <a:r>
              <a:rPr lang="zh-TW" altLang="en-US" sz="2400" dirty="0" smtClean="0">
                <a:solidFill>
                  <a:schemeClr val="tx1"/>
                </a:solidFill>
              </a:rPr>
              <a:t>。讓</a:t>
            </a:r>
            <a:r>
              <a:rPr lang="zh-TW" altLang="en-US" sz="2400" dirty="0">
                <a:solidFill>
                  <a:schemeClr val="tx1"/>
                </a:solidFill>
              </a:rPr>
              <a:t>英文在不知不覺中從「學習對象」變成「日常運用」，大幅提升英語口語能力。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 rot="20697239">
            <a:off x="6002988" y="1000428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英文能力躍升！</a:t>
            </a:r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640">
            <a:off x="391819" y="4356443"/>
            <a:ext cx="2956070" cy="2217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342">
            <a:off x="3407425" y="4449151"/>
            <a:ext cx="2742935" cy="205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r="3981"/>
          <a:stretch/>
        </p:blipFill>
        <p:spPr>
          <a:xfrm rot="184009">
            <a:off x="8790466" y="4633108"/>
            <a:ext cx="2649219" cy="1943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949">
            <a:off x="5882644" y="4143833"/>
            <a:ext cx="2777082" cy="2082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001078" y="855839"/>
            <a:ext cx="438406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學費概算參考（日幣）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096449"/>
              </p:ext>
            </p:extLst>
          </p:nvPr>
        </p:nvGraphicFramePr>
        <p:xfrm>
          <a:off x="1828588" y="1745780"/>
          <a:ext cx="6644637" cy="267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664"/>
                <a:gridCol w="1772991"/>
                <a:gridCol w="1772991"/>
                <a:gridCol w="1772991"/>
              </a:tblGrid>
              <a:tr h="483124"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學雜費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宿舍費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總計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一年級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891,700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無宿舍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891,700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二年級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467,200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無宿舍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467,200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467,200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無宿舍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467,200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合計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1,826,100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382502" y="4731312"/>
            <a:ext cx="8605560" cy="1381101"/>
          </a:xfrm>
        </p:spPr>
        <p:txBody>
          <a:bodyPr/>
          <a:lstStyle/>
          <a:p>
            <a:r>
              <a:rPr lang="zh-TW" altLang="zh-TW" b="1" dirty="0" smtClean="0"/>
              <a:t>本校</a:t>
            </a:r>
            <a:r>
              <a:rPr lang="zh-TW" altLang="zh-TW" b="1" dirty="0"/>
              <a:t>並無特別增設留學生入學考試，且每年入學名額有限，以考試成績決定是否能夠入學及可選擇科系</a:t>
            </a:r>
            <a:endParaRPr lang="zh-TW" altLang="zh-TW" dirty="0"/>
          </a:p>
          <a:p>
            <a:r>
              <a:rPr lang="zh-TW" altLang="zh-TW" b="1" dirty="0" smtClean="0"/>
              <a:t>上</a:t>
            </a:r>
            <a:r>
              <a:rPr lang="zh-TW" altLang="zh-TW" b="1" dirty="0"/>
              <a:t>記之學雜費中，學費僅包含</a:t>
            </a:r>
            <a:r>
              <a:rPr lang="en-US" altLang="zh-TW" b="1" dirty="0"/>
              <a:t>4</a:t>
            </a:r>
            <a:r>
              <a:rPr lang="zh-TW" altLang="zh-TW" b="1" dirty="0"/>
              <a:t>月份的學費，其他月份於入學後，學校會再發繳費單</a:t>
            </a:r>
            <a:endParaRPr lang="zh-TW" altLang="zh-TW" dirty="0"/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6337" r="5927" b="10584"/>
          <a:stretch/>
        </p:blipFill>
        <p:spPr>
          <a:xfrm>
            <a:off x="7621394" y="-32704"/>
            <a:ext cx="4590816" cy="8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77"/>
            <a:ext cx="12192000" cy="609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761571" y="4591303"/>
            <a:ext cx="5376114" cy="217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165AB"/>
              </a:buClr>
              <a:buNone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     主要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升學</a:t>
            </a: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學校</a:t>
            </a:r>
            <a:endParaRPr lang="zh-TW" altLang="en-US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東京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青山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學院大學（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19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慶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應義塾大學（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3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）</a:t>
            </a: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早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稻田大學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(3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</a:t>
            </a: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）</a:t>
            </a:r>
            <a:endParaRPr lang="en-US" altLang="zh-TW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endParaRPr lang="zh-TW" altLang="en-US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 rot="20943438">
            <a:off x="701794" y="815228"/>
            <a:ext cx="3922181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畢業生以升學為主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4379142" y="5103487"/>
            <a:ext cx="5376114" cy="2491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896228" y="5417024"/>
            <a:ext cx="3718055" cy="12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4379142" y="4591303"/>
            <a:ext cx="5376114" cy="217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endParaRPr lang="en-US" altLang="zh-TW" sz="2000" b="1" dirty="0" smtClean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 smtClean="0">
                <a:solidFill>
                  <a:srgbClr val="02499B"/>
                </a:solidFill>
                <a:latin typeface="微軟正黑體" panose="020B0604030504040204" pitchFamily="34" charset="-120"/>
              </a:rPr>
              <a:t>明治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7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人）</a:t>
            </a: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東京女子大學（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3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人）</a:t>
            </a: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茨城大學（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人）</a:t>
            </a:r>
          </a:p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上智大學（</a:t>
            </a:r>
            <a:r>
              <a:rPr lang="en-US" altLang="zh-TW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9</a:t>
            </a: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人）等等。</a:t>
            </a:r>
          </a:p>
          <a:p>
            <a:pPr marL="0" indent="0">
              <a:buClr>
                <a:srgbClr val="0165AB"/>
              </a:buClr>
              <a:buNone/>
            </a:pPr>
            <a:endParaRPr lang="zh-TW" altLang="en-US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 marL="0" indent="0">
              <a:buClr>
                <a:srgbClr val="0165AB"/>
              </a:buClr>
              <a:buNone/>
            </a:pPr>
            <a:endParaRPr lang="zh-TW" altLang="en-US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  <a:p>
            <a:pPr marL="0" indent="0">
              <a:buClr>
                <a:srgbClr val="0165AB"/>
              </a:buClr>
              <a:buNone/>
            </a:pPr>
            <a:endParaRPr lang="zh-TW" altLang="en-US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7896228" y="5408192"/>
            <a:ext cx="3761972" cy="756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165AB"/>
              </a:buClr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2499B"/>
                </a:solidFill>
                <a:latin typeface="微軟正黑體" panose="020B0604030504040204" pitchFamily="34" charset="-120"/>
              </a:rPr>
              <a:t>另外，考取其他國、私立名門大學的畢業生也不在少數。</a:t>
            </a:r>
          </a:p>
          <a:p>
            <a:pPr marL="0" indent="0">
              <a:buClr>
                <a:srgbClr val="0165AB"/>
              </a:buClr>
              <a:buNone/>
            </a:pPr>
            <a:endParaRPr lang="zh-TW" altLang="en-US" sz="2000" b="1" dirty="0">
              <a:solidFill>
                <a:srgbClr val="02499B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6337" r="5927" b="10584"/>
          <a:stretch/>
        </p:blipFill>
        <p:spPr>
          <a:xfrm>
            <a:off x="7621394" y="-32704"/>
            <a:ext cx="4590816" cy="8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27" y="688837"/>
            <a:ext cx="6752492" cy="4505177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  <a:scene3d>
            <a:camera prst="perspectiveBelow"/>
            <a:lightRig rig="threePt" dir="t"/>
          </a:scene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0550" y="4370863"/>
            <a:ext cx="10111401" cy="1646302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Columbia International School</a:t>
            </a:r>
            <a:endParaRPr lang="zh-TW" altLang="en-US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1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/>
          <p:cNvSpPr txBox="1">
            <a:spLocks/>
          </p:cNvSpPr>
          <p:nvPr/>
        </p:nvSpPr>
        <p:spPr>
          <a:xfrm>
            <a:off x="1072660" y="1729350"/>
            <a:ext cx="9924757" cy="24089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Columbia International School</a:t>
            </a:r>
            <a:r>
              <a:rPr lang="zh-TW" altLang="en-US" sz="2400" dirty="0">
                <a:solidFill>
                  <a:schemeClr val="tx1"/>
                </a:solidFill>
              </a:rPr>
              <a:t>是來自加拿大的國際學校，實施從幼稚園到高中的一貫化教育，為勤學的學生提供安心、健全的學習環境。採用小班制教學，可以讓學生接受全面性的指導。學校備有最新設備的教室、和經驗豐富又充滿熱忱的教師，為學生提供一流的教育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29267" y="721444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學校介紹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34336"/>
            <a:ext cx="6396112" cy="6484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9" r="7941"/>
          <a:stretch/>
        </p:blipFill>
        <p:spPr>
          <a:xfrm>
            <a:off x="380460" y="4044641"/>
            <a:ext cx="3209949" cy="219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21" y="4044641"/>
            <a:ext cx="3151783" cy="209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9"/>
          <a:stretch/>
        </p:blipFill>
        <p:spPr>
          <a:xfrm>
            <a:off x="3203056" y="4507976"/>
            <a:ext cx="3268725" cy="202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b="12591"/>
          <a:stretch/>
        </p:blipFill>
        <p:spPr>
          <a:xfrm rot="269309">
            <a:off x="9490132" y="3759009"/>
            <a:ext cx="2344615" cy="269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361">
            <a:off x="494113" y="4719262"/>
            <a:ext cx="2938028" cy="194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34336"/>
            <a:ext cx="6396112" cy="648417"/>
          </a:xfrm>
          <a:prstGeom prst="rect">
            <a:avLst/>
          </a:prstGeom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861646" y="2322175"/>
            <a:ext cx="9924757" cy="24089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 cap="rnd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Columbia International School </a:t>
            </a:r>
            <a:r>
              <a:rPr lang="zh-TW" altLang="en-US" sz="2400" dirty="0">
                <a:solidFill>
                  <a:schemeClr val="tx1"/>
                </a:solidFill>
              </a:rPr>
              <a:t>所實踐的教育是作好萬全的準備以</a:t>
            </a:r>
            <a:r>
              <a:rPr lang="zh-TW" altLang="en-US" sz="2400" dirty="0" smtClean="0">
                <a:solidFill>
                  <a:schemeClr val="tx1"/>
                </a:solidFill>
              </a:rPr>
              <a:t>入學</a:t>
            </a:r>
            <a:r>
              <a:rPr lang="en-US" altLang="zh-TW" sz="2400" dirty="0">
                <a:solidFill>
                  <a:schemeClr val="tx1"/>
                </a:solidFill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日本</a:t>
            </a:r>
            <a:r>
              <a:rPr lang="zh-TW" altLang="en-US" sz="2400" b="1" dirty="0">
                <a:solidFill>
                  <a:schemeClr val="tx1"/>
                </a:solidFill>
              </a:rPr>
              <a:t>、美國、加拿大</a:t>
            </a:r>
            <a:r>
              <a:rPr lang="zh-TW" altLang="en-US" sz="2400" dirty="0">
                <a:solidFill>
                  <a:schemeClr val="tx1"/>
                </a:solidFill>
              </a:rPr>
              <a:t>以及其他生活圈的大學為目標的升學教育。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本校的</a:t>
            </a:r>
            <a:r>
              <a:rPr lang="zh-TW" altLang="en-US" sz="2400" dirty="0" smtClean="0">
                <a:solidFill>
                  <a:schemeClr val="tx1"/>
                </a:solidFill>
              </a:rPr>
              <a:t>目的不只是激發</a:t>
            </a:r>
            <a:r>
              <a:rPr lang="zh-TW" altLang="en-US" sz="2400" dirty="0">
                <a:solidFill>
                  <a:schemeClr val="tx1"/>
                </a:solidFill>
              </a:rPr>
              <a:t>學生的最大可能性，</a:t>
            </a:r>
            <a:r>
              <a:rPr lang="zh-TW" altLang="en-US" sz="2400" dirty="0" smtClean="0">
                <a:solidFill>
                  <a:schemeClr val="tx1"/>
                </a:solidFill>
              </a:rPr>
              <a:t>更培養</a:t>
            </a:r>
            <a:r>
              <a:rPr lang="zh-TW" altLang="en-US" sz="2400" dirty="0">
                <a:solidFill>
                  <a:schemeClr val="tx1"/>
                </a:solidFill>
              </a:rPr>
              <a:t>學生對生活細節的關心</a:t>
            </a:r>
            <a:r>
              <a:rPr lang="zh-TW" altLang="en-US" sz="2400" dirty="0" smtClean="0">
                <a:solidFill>
                  <a:schemeClr val="tx1"/>
                </a:solidFill>
              </a:rPr>
              <a:t>，以及</a:t>
            </a:r>
            <a:r>
              <a:rPr lang="zh-TW" altLang="en-US" sz="2400" dirty="0">
                <a:solidFill>
                  <a:schemeClr val="tx1"/>
                </a:solidFill>
              </a:rPr>
              <a:t>養成一生有益</a:t>
            </a:r>
            <a:r>
              <a:rPr lang="zh-TW" altLang="en-US" sz="2400" dirty="0" smtClean="0">
                <a:solidFill>
                  <a:schemeClr val="tx1"/>
                </a:solidFill>
              </a:rPr>
              <a:t>的學習</a:t>
            </a:r>
            <a:r>
              <a:rPr lang="zh-TW" altLang="en-US" sz="2400" dirty="0">
                <a:solidFill>
                  <a:schemeClr val="tx1"/>
                </a:solidFill>
              </a:rPr>
              <a:t>技巧，以</a:t>
            </a:r>
            <a:r>
              <a:rPr lang="zh-TW" altLang="en-US" sz="2400" b="1" dirty="0">
                <a:solidFill>
                  <a:schemeClr val="tx1"/>
                </a:solidFill>
              </a:rPr>
              <a:t>「終生學習者」</a:t>
            </a:r>
            <a:r>
              <a:rPr lang="zh-TW" altLang="en-US" sz="2400" dirty="0">
                <a:solidFill>
                  <a:schemeClr val="tx1"/>
                </a:solidFill>
              </a:rPr>
              <a:t>自居的終極自信。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 rot="21061123">
            <a:off x="7613562" y="1653369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培育國際市民的意識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 rot="21061123">
            <a:off x="4419203" y="1580453"/>
            <a:ext cx="4798235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提供富有成就感的學習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計劃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2"/>
          <a:stretch/>
        </p:blipFill>
        <p:spPr>
          <a:xfrm rot="21433750">
            <a:off x="5869552" y="4629967"/>
            <a:ext cx="3344584" cy="196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72">
            <a:off x="3039800" y="4655823"/>
            <a:ext cx="3004732" cy="200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" r="4493" b="5651"/>
          <a:stretch/>
        </p:blipFill>
        <p:spPr>
          <a:xfrm rot="174743">
            <a:off x="9175118" y="4712783"/>
            <a:ext cx="2844440" cy="198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2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099552" y="1601427"/>
            <a:ext cx="438406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學費概算參考（日幣）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94290"/>
              </p:ext>
            </p:extLst>
          </p:nvPr>
        </p:nvGraphicFramePr>
        <p:xfrm>
          <a:off x="1894056" y="2562896"/>
          <a:ext cx="6644637" cy="2678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5664"/>
                <a:gridCol w="1772991"/>
                <a:gridCol w="1772991"/>
                <a:gridCol w="1772991"/>
              </a:tblGrid>
              <a:tr h="483124"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學雜費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宿舍費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總計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一年級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2,693,000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1,380,000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4,073,000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二年級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2,026,000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1,230,000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3,256,000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三年級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2,026,000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1,230,000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3,256,000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合計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sz="24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10,585,000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34336"/>
            <a:ext cx="6396112" cy="6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0028" r="4488" b="17326"/>
          <a:stretch/>
        </p:blipFill>
        <p:spPr>
          <a:xfrm>
            <a:off x="1069144" y="1336780"/>
            <a:ext cx="4754881" cy="260252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75" r="2546" b="11944"/>
          <a:stretch/>
        </p:blipFill>
        <p:spPr>
          <a:xfrm>
            <a:off x="470957" y="3956193"/>
            <a:ext cx="4188088" cy="261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28217" y="412950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升學介紹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34336"/>
            <a:ext cx="6396112" cy="648417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5824025" y="1594402"/>
            <a:ext cx="4661954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200" b="1" dirty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全日本唯一</a:t>
            </a:r>
            <a:r>
              <a:rPr lang="zh-TW" altLang="en-US" sz="2200" b="1" dirty="0" smtClean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受到加拿大</a:t>
            </a:r>
            <a:r>
              <a:rPr lang="zh-TW" altLang="en-US" sz="2200" b="1" dirty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安大略</a:t>
            </a:r>
            <a:r>
              <a:rPr lang="zh-TW" altLang="en-US" sz="2200" b="1" dirty="0" smtClean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省</a:t>
            </a:r>
            <a:endParaRPr lang="en-US" altLang="zh-TW" sz="2200" b="1" dirty="0" smtClean="0">
              <a:ln w="3175">
                <a:solidFill>
                  <a:schemeClr val="accent5">
                    <a:lumMod val="40000"/>
                    <a:lumOff val="60000"/>
                  </a:schemeClr>
                </a:solidFill>
              </a:ln>
              <a:gradFill flip="none" rotWithShape="1">
                <a:gsLst>
                  <a:gs pos="0">
                    <a:srgbClr val="014D9D">
                      <a:shade val="30000"/>
                      <a:satMod val="115000"/>
                    </a:srgbClr>
                  </a:gs>
                  <a:gs pos="50000">
                    <a:srgbClr val="014D9D">
                      <a:shade val="67500"/>
                      <a:satMod val="115000"/>
                    </a:srgbClr>
                  </a:gs>
                  <a:gs pos="100000">
                    <a:srgbClr val="014D9D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</a:endParaRPr>
          </a:p>
          <a:p>
            <a:r>
              <a:rPr lang="zh-TW" altLang="en-US" sz="2200" b="1" dirty="0" smtClean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及</a:t>
            </a:r>
            <a:r>
              <a:rPr lang="zh-TW" altLang="en-US" sz="2200" b="1" dirty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美國西部私立大學協會</a:t>
            </a:r>
            <a:r>
              <a:rPr lang="zh-TW" altLang="en-US" sz="2200" b="1" dirty="0" smtClean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認可的</a:t>
            </a:r>
            <a:endParaRPr lang="en-US" altLang="zh-TW" sz="2200" b="1" dirty="0" smtClean="0">
              <a:ln w="3175">
                <a:solidFill>
                  <a:schemeClr val="accent5">
                    <a:lumMod val="40000"/>
                    <a:lumOff val="60000"/>
                  </a:schemeClr>
                </a:solidFill>
              </a:ln>
              <a:gradFill flip="none" rotWithShape="1">
                <a:gsLst>
                  <a:gs pos="0">
                    <a:srgbClr val="014D9D">
                      <a:shade val="30000"/>
                      <a:satMod val="115000"/>
                    </a:srgbClr>
                  </a:gs>
                  <a:gs pos="50000">
                    <a:srgbClr val="014D9D">
                      <a:shade val="67500"/>
                      <a:satMod val="115000"/>
                    </a:srgbClr>
                  </a:gs>
                  <a:gs pos="100000">
                    <a:srgbClr val="014D9D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</a:endParaRPr>
          </a:p>
          <a:p>
            <a:r>
              <a:rPr lang="zh-TW" altLang="en-US" sz="2200" b="1" dirty="0" smtClean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國際</a:t>
            </a:r>
            <a:r>
              <a:rPr lang="zh-TW" altLang="en-US" sz="2200" b="1" dirty="0">
                <a:ln w="31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0">
                      <a:srgbClr val="014D9D">
                        <a:shade val="30000"/>
                        <a:satMod val="115000"/>
                      </a:srgbClr>
                    </a:gs>
                    <a:gs pos="50000">
                      <a:srgbClr val="014D9D">
                        <a:shade val="67500"/>
                        <a:satMod val="115000"/>
                      </a:srgbClr>
                    </a:gs>
                    <a:gs pos="100000">
                      <a:srgbClr val="014D9D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</a:rPr>
              <a:t>學校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873218" y="4451891"/>
            <a:ext cx="3851411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《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升學</a:t>
            </a:r>
            <a:r>
              <a:rPr lang="en-US" altLang="zh-TW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》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日本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眾多知名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大學</a:t>
            </a:r>
            <a:endParaRPr lang="en-US" altLang="zh-TW" sz="2800" b="1" dirty="0" smtClean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歐美</a:t>
            </a:r>
            <a:r>
              <a:rPr lang="zh-TW" altLang="en-US" sz="2800" b="1" dirty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多個頂尖</a:t>
            </a:r>
            <a:r>
              <a:rPr lang="zh-TW" altLang="en-US" sz="2800" b="1" dirty="0" smtClean="0">
                <a:solidFill>
                  <a:srgbClr val="014D9D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大學</a:t>
            </a:r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 rot="20728060">
            <a:off x="5454882" y="3027896"/>
            <a:ext cx="363889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2800" b="1" dirty="0">
              <a:solidFill>
                <a:srgbClr val="014D9D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r="15620"/>
          <a:stretch/>
        </p:blipFill>
        <p:spPr>
          <a:xfrm>
            <a:off x="8724629" y="3523583"/>
            <a:ext cx="2957143" cy="304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標題 1"/>
          <p:cNvSpPr txBox="1">
            <a:spLocks/>
          </p:cNvSpPr>
          <p:nvPr/>
        </p:nvSpPr>
        <p:spPr>
          <a:xfrm rot="20943438">
            <a:off x="5147089" y="3064026"/>
            <a:ext cx="4382003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躍升國際的最佳選擇</a:t>
            </a:r>
          </a:p>
        </p:txBody>
      </p:sp>
    </p:spTree>
    <p:extLst>
      <p:ext uri="{BB962C8B-B14F-4D97-AF65-F5344CB8AC3E}">
        <p14:creationId xmlns:p14="http://schemas.microsoft.com/office/powerpoint/2010/main" val="26408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4073" y="2186325"/>
            <a:ext cx="9414163" cy="164630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明年我們一起考進日本高中吧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9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34" y="1877317"/>
            <a:ext cx="7452995" cy="497254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30"/>
          <a:stretch/>
        </p:blipFill>
        <p:spPr>
          <a:xfrm rot="321585">
            <a:off x="379600" y="786469"/>
            <a:ext cx="5715000" cy="3732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五邊形 6"/>
          <p:cNvSpPr/>
          <p:nvPr/>
        </p:nvSpPr>
        <p:spPr>
          <a:xfrm rot="9261093">
            <a:off x="5481102" y="1062155"/>
            <a:ext cx="3075569" cy="807876"/>
          </a:xfrm>
          <a:prstGeom prst="homePlate">
            <a:avLst/>
          </a:prstGeom>
          <a:solidFill>
            <a:srgbClr val="FFD53B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17500" dist="406400" sx="97000" sy="97000" algn="ctr" rotWithShape="0">
              <a:srgbClr val="000000">
                <a:alpha val="40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 rot="20141331">
            <a:off x="5935473" y="716186"/>
            <a:ext cx="3383391" cy="1262179"/>
          </a:xfrm>
          <a:noFill/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600" b="1" dirty="0" smtClean="0">
                <a:ln w="0"/>
                <a:solidFill>
                  <a:srgbClr val="0E6F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贏在起跑點</a:t>
            </a:r>
            <a:endParaRPr lang="en-US" altLang="zh-TW" sz="3600" b="1" dirty="0" smtClean="0">
              <a:ln w="0"/>
              <a:solidFill>
                <a:srgbClr val="0E6F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4807" r="7301" b="4764"/>
          <a:stretch/>
        </p:blipFill>
        <p:spPr>
          <a:xfrm rot="580274">
            <a:off x="4956805" y="788473"/>
            <a:ext cx="1369844" cy="1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9" r="60337" b="3739"/>
          <a:stretch/>
        </p:blipFill>
        <p:spPr>
          <a:xfrm>
            <a:off x="-378823" y="-514350"/>
            <a:ext cx="4804153" cy="7681823"/>
          </a:xfrm>
          <a:prstGeom prst="rect">
            <a:avLst/>
          </a:prstGeom>
          <a:effectLst>
            <a:outerShdw blurRad="50800" dist="50800" dir="7920000" sx="34000" sy="34000" algn="ctr" rotWithShape="0">
              <a:srgbClr val="000000">
                <a:alpha val="43137"/>
              </a:srgbClr>
            </a:outerShdw>
            <a:softEdge rad="3048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68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9" r="13276" b="3739"/>
          <a:stretch/>
        </p:blipFill>
        <p:spPr>
          <a:xfrm>
            <a:off x="3265708" y="-514350"/>
            <a:ext cx="9566913" cy="7624673"/>
          </a:xfrm>
          <a:prstGeom prst="rect">
            <a:avLst/>
          </a:prstGeom>
          <a:effectLst>
            <a:outerShdw blurRad="50800" dist="50800" dir="7920000" sx="34000" sy="34000" algn="ctr" rotWithShape="0">
              <a:srgbClr val="000000">
                <a:alpha val="43137"/>
              </a:srgbClr>
            </a:outerShdw>
            <a:softEdge rad="3048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1557"/>
          <a:stretch/>
        </p:blipFill>
        <p:spPr>
          <a:xfrm rot="21367201">
            <a:off x="91203" y="4088378"/>
            <a:ext cx="4650928" cy="285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stelsSmooth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204">
            <a:off x="1937226" y="1818768"/>
            <a:ext cx="4215445" cy="281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 trans="34000" scaling="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66"/>
          <a:stretch/>
        </p:blipFill>
        <p:spPr>
          <a:xfrm rot="21155319">
            <a:off x="158079" y="-164914"/>
            <a:ext cx="4394451" cy="273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1480" y="3934291"/>
            <a:ext cx="7766936" cy="1646302"/>
          </a:xfrm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專案說明</a:t>
            </a:r>
          </a:p>
        </p:txBody>
      </p:sp>
    </p:spTree>
    <p:extLst>
      <p:ext uri="{BB962C8B-B14F-4D97-AF65-F5344CB8AC3E}">
        <p14:creationId xmlns:p14="http://schemas.microsoft.com/office/powerpoint/2010/main" val="19761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074">
            <a:off x="5678195" y="4087705"/>
            <a:ext cx="1690459" cy="238537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7"/>
          <a:stretch/>
        </p:blipFill>
        <p:spPr>
          <a:xfrm>
            <a:off x="535909" y="3065678"/>
            <a:ext cx="2956107" cy="1841173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157129" y="5180949"/>
            <a:ext cx="214313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 smtClean="0">
                <a:solidFill>
                  <a:srgbClr val="02499B"/>
                </a:solidFill>
              </a:rPr>
              <a:t>國</a:t>
            </a:r>
            <a:r>
              <a:rPr lang="zh-TW" altLang="en-US" sz="3200" b="1" dirty="0">
                <a:solidFill>
                  <a:srgbClr val="02499B"/>
                </a:solidFill>
              </a:rPr>
              <a:t>中</a:t>
            </a:r>
            <a:r>
              <a:rPr lang="zh-TW" altLang="en-US" sz="3200" b="1" dirty="0" smtClean="0">
                <a:solidFill>
                  <a:srgbClr val="02499B"/>
                </a:solidFill>
              </a:rPr>
              <a:t>畢業</a:t>
            </a:r>
            <a:endParaRPr lang="zh-TW" altLang="en-US" sz="3200" b="1" dirty="0">
              <a:solidFill>
                <a:srgbClr val="02499B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3841506" y="202191"/>
            <a:ext cx="3290527" cy="34548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75144" y="1021691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175144" y="1087473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基礎日文課程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Wingdings 3" charset="2"/>
              <a:buNone/>
            </a:pP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-9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7251" y="4476539"/>
            <a:ext cx="2125537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147251" y="4542321"/>
            <a:ext cx="2125537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日文強化課程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Wingdings 3" charset="2"/>
              <a:buNone/>
            </a:pP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pic>
        <p:nvPicPr>
          <p:cNvPr id="12" name="內容版面配置區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8067" flipH="1">
            <a:off x="2499360" y="1653985"/>
            <a:ext cx="1531569" cy="870643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9999" flipH="1">
            <a:off x="6562041" y="2391071"/>
            <a:ext cx="1531569" cy="870643"/>
          </a:xfrm>
          <a:prstGeom prst="rect">
            <a:avLst/>
          </a:prstGeom>
        </p:spPr>
      </p:pic>
      <p:sp>
        <p:nvSpPr>
          <p:cNvPr id="17" name="標題 1"/>
          <p:cNvSpPr txBox="1">
            <a:spLocks/>
          </p:cNvSpPr>
          <p:nvPr/>
        </p:nvSpPr>
        <p:spPr>
          <a:xfrm>
            <a:off x="677334" y="609600"/>
            <a:ext cx="214313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rgbClr val="C00000"/>
                </a:solidFill>
              </a:rPr>
              <a:t>專案說明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074">
            <a:off x="3836982" y="4092659"/>
            <a:ext cx="1690459" cy="238537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448879" y="495866"/>
            <a:ext cx="3290527" cy="34548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87380" y="3896112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2987380" y="3961894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latin typeface="微軟正黑體" panose="020B0604030504040204" pitchFamily="34" charset="-120"/>
              </a:rPr>
              <a:t>前往東京</a:t>
            </a:r>
            <a:endParaRPr lang="en-US" altLang="zh-TW" b="1" dirty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隔年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</a:rPr>
              <a:t>月</a:t>
            </a:r>
            <a:r>
              <a:rPr lang="en-US" altLang="ko-KR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6052" flipH="1">
            <a:off x="1940329" y="4104294"/>
            <a:ext cx="1531569" cy="87064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4869" y="1166021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3254869" y="1231803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 smtClean="0">
                <a:latin typeface="微軟正黑體" panose="020B0604030504040204" pitchFamily="34" charset="-120"/>
              </a:rPr>
              <a:t>升學考試訓練</a:t>
            </a:r>
            <a:endParaRPr lang="en-US" altLang="zh-TW" b="1" dirty="0" smtClean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b="1" dirty="0" smtClean="0">
                <a:latin typeface="微軟正黑體" panose="020B0604030504040204" pitchFamily="34" charset="-120"/>
              </a:rPr>
              <a:t>隔年</a:t>
            </a:r>
            <a:r>
              <a:rPr lang="en-US" altLang="zh-TW" b="1" dirty="0" smtClean="0">
                <a:latin typeface="微軟正黑體" panose="020B0604030504040204" pitchFamily="34" charset="-120"/>
              </a:rPr>
              <a:t>1</a:t>
            </a:r>
            <a:r>
              <a:rPr lang="zh-TW" altLang="en-US" b="1" dirty="0" smtClean="0">
                <a:latin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</a:rPr>
              <a:t>-3</a:t>
            </a:r>
            <a:r>
              <a:rPr lang="zh-TW" altLang="en-US" b="1" dirty="0" smtClean="0">
                <a:latin typeface="微軟正黑體" panose="020B0604030504040204" pitchFamily="34" charset="-120"/>
              </a:rPr>
              <a:t>月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pic>
        <p:nvPicPr>
          <p:cNvPr id="16" name="內容版面配置區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836" y="763430"/>
            <a:ext cx="1531569" cy="87064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20" y="1961827"/>
            <a:ext cx="3269451" cy="245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矩形 16"/>
          <p:cNvSpPr/>
          <p:nvPr/>
        </p:nvSpPr>
        <p:spPr>
          <a:xfrm>
            <a:off x="7854809" y="1166021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7854809" y="1231803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>
                <a:latin typeface="微軟正黑體" panose="020B0604030504040204" pitchFamily="34" charset="-120"/>
              </a:rPr>
              <a:t>順利入學</a:t>
            </a:r>
            <a:endParaRPr lang="en-US" altLang="zh-TW" b="1" dirty="0">
              <a:latin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TW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</a:rPr>
              <a:t>隔年</a:t>
            </a:r>
            <a:r>
              <a:rPr lang="en-US" altLang="zh-TW" b="1" dirty="0" smtClean="0">
                <a:latin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13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882228" y="2201582"/>
            <a:ext cx="3290527" cy="34548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71046" y="3494041"/>
            <a:ext cx="1913779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3671046" y="3559823"/>
            <a:ext cx="19442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基礎日文課程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Wingdings 3" charset="2"/>
              <a:buNone/>
            </a:pP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-9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677333" y="609600"/>
            <a:ext cx="2773789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C00000"/>
                </a:solidFill>
              </a:rPr>
              <a:t>各</a:t>
            </a:r>
            <a:r>
              <a:rPr lang="zh-TW" altLang="en-US" b="1" dirty="0" smtClean="0">
                <a:solidFill>
                  <a:srgbClr val="C00000"/>
                </a:solidFill>
              </a:rPr>
              <a:t>階段說明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6076098" y="1678985"/>
            <a:ext cx="4616067" cy="2738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目標程度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日本語能力試驗  </a:t>
            </a:r>
            <a:r>
              <a:rPr lang="en-US" altLang="zh-TW" sz="2000" b="1" dirty="0">
                <a:latin typeface="微軟正黑體" panose="020B0604030504040204" pitchFamily="34" charset="-120"/>
              </a:rPr>
              <a:t>4 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級合格 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JLPT N4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課程內容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基礎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字彙及文法概念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建立 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JLPT N5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</a:rPr>
              <a:t>最基本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的日常會話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能力 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JLPT N4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7"/>
          <a:stretch/>
        </p:blipFill>
        <p:spPr>
          <a:xfrm>
            <a:off x="565686" y="1950801"/>
            <a:ext cx="1101573" cy="68610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8" name="內容版面配置區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0282" y="1807649"/>
            <a:ext cx="1265672" cy="719490"/>
          </a:xfrm>
          <a:prstGeom prst="rect">
            <a:avLst/>
          </a:prstGeom>
        </p:spPr>
      </p:pic>
      <p:sp>
        <p:nvSpPr>
          <p:cNvPr id="20" name="直線圖說文字 2 (加上強調線) 19"/>
          <p:cNvSpPr/>
          <p:nvPr/>
        </p:nvSpPr>
        <p:spPr>
          <a:xfrm>
            <a:off x="6106535" y="2201582"/>
            <a:ext cx="1967861" cy="190254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899"/>
              <a:gd name="adj6" fmla="val -5723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505" flipH="1">
            <a:off x="1825730" y="5211334"/>
            <a:ext cx="2671106" cy="1388975"/>
          </a:xfrm>
          <a:prstGeom prst="rect">
            <a:avLst/>
          </a:prstGeom>
        </p:spPr>
      </p:pic>
      <p:sp>
        <p:nvSpPr>
          <p:cNvPr id="21" name="標題 1"/>
          <p:cNvSpPr txBox="1">
            <a:spLocks/>
          </p:cNvSpPr>
          <p:nvPr/>
        </p:nvSpPr>
        <p:spPr>
          <a:xfrm rot="217080">
            <a:off x="1923159" y="5580945"/>
            <a:ext cx="28707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>
                <a:solidFill>
                  <a:srgbClr val="C00000"/>
                </a:solidFill>
              </a:rPr>
              <a:t>寄宿家庭</a:t>
            </a:r>
          </a:p>
          <a:p>
            <a:pPr algn="ctr"/>
            <a:r>
              <a:rPr lang="en-US" altLang="zh-TW" sz="2400" b="1" dirty="0">
                <a:solidFill>
                  <a:srgbClr val="C00000"/>
                </a:solidFill>
              </a:rPr>
              <a:t>(Homestay)</a:t>
            </a:r>
          </a:p>
        </p:txBody>
      </p:sp>
    </p:spTree>
    <p:extLst>
      <p:ext uri="{BB962C8B-B14F-4D97-AF65-F5344CB8AC3E}">
        <p14:creationId xmlns:p14="http://schemas.microsoft.com/office/powerpoint/2010/main" val="30351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074">
            <a:off x="1181164" y="1305132"/>
            <a:ext cx="3017928" cy="425853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0154"/>
          <a:stretch/>
        </p:blipFill>
        <p:spPr>
          <a:xfrm>
            <a:off x="400370" y="608114"/>
            <a:ext cx="1308939" cy="1374304"/>
          </a:xfrm>
          <a:prstGeom prst="rect">
            <a:avLst/>
          </a:prstGeom>
        </p:spPr>
      </p:pic>
      <p:sp>
        <p:nvSpPr>
          <p:cNvPr id="13" name="내용 개체 틀 2"/>
          <p:cNvSpPr txBox="1">
            <a:spLocks/>
          </p:cNvSpPr>
          <p:nvPr/>
        </p:nvSpPr>
        <p:spPr>
          <a:xfrm>
            <a:off x="5550209" y="1786307"/>
            <a:ext cx="5073681" cy="2738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目標程度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日本語能力試驗 </a:t>
            </a:r>
            <a:r>
              <a:rPr lang="en-US" altLang="zh-TW" sz="2000" b="1" dirty="0">
                <a:latin typeface="微軟正黑體" panose="020B0604030504040204" pitchFamily="34" charset="-120"/>
              </a:rPr>
              <a:t>3 </a:t>
            </a:r>
            <a:r>
              <a:rPr lang="zh-TW" altLang="en-US" sz="2000" b="1" dirty="0">
                <a:latin typeface="微軟正黑體" panose="020B0604030504040204" pitchFamily="34" charset="-120"/>
              </a:rPr>
              <a:t>級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合格  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( JLPT N3 )</a:t>
            </a:r>
            <a:endParaRPr lang="en-US" altLang="zh-TW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>
                <a:latin typeface="微軟正黑體" panose="020B0604030504040204" pitchFamily="34" charset="-120"/>
              </a:rPr>
              <a:t>課程內容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en-US" altLang="zh-TW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初級日常對話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及表達</a:t>
            </a:r>
            <a:r>
              <a:rPr lang="zh-TW" altLang="en-US" sz="2000" b="1" dirty="0">
                <a:latin typeface="微軟正黑體" panose="020B0604030504040204" pitchFamily="34" charset="-120"/>
              </a:rPr>
              <a:t>自己感受的會話能力。 </a:t>
            </a:r>
            <a:r>
              <a:rPr lang="en-US" altLang="zh-TW" sz="2000" b="1" dirty="0">
                <a:latin typeface="微軟正黑體" panose="020B0604030504040204" pitchFamily="34" charset="-120"/>
              </a:rPr>
              <a:t>(JLPT N3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</a:rPr>
              <a:t>《</a:t>
            </a:r>
            <a:r>
              <a:rPr lang="zh-TW" altLang="en-US" sz="2000" b="1" dirty="0">
                <a:latin typeface="微軟正黑體" panose="020B0604030504040204" pitchFamily="34" charset="-120"/>
              </a:rPr>
              <a:t>其他</a:t>
            </a:r>
            <a:r>
              <a:rPr lang="zh-TW" altLang="en-US" sz="2000" b="1" dirty="0" smtClean="0">
                <a:latin typeface="微軟正黑體" panose="020B0604030504040204" pitchFamily="34" charset="-120"/>
              </a:rPr>
              <a:t>教材</a:t>
            </a:r>
            <a:r>
              <a:rPr lang="en-US" altLang="zh-TW" sz="2000" b="1" dirty="0" smtClean="0">
                <a:latin typeface="微軟正黑體" panose="020B0604030504040204" pitchFamily="34" charset="-120"/>
              </a:rPr>
              <a:t>》</a:t>
            </a:r>
            <a:endParaRPr lang="zh-TW" altLang="en-US" sz="2000" b="1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</a:rPr>
              <a:t>日本語能力試驗考古題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內容版面配置區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95" y="1023398"/>
            <a:ext cx="1265672" cy="7194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44389" y="4254771"/>
            <a:ext cx="2125537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2444389" y="4320553"/>
            <a:ext cx="2125537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日文強化課程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Wingdings 3" charset="2"/>
              <a:buNone/>
            </a:pP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en-US" altLang="ko-KR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15" name="直線圖說文字 2 (加上強調線) 14"/>
          <p:cNvSpPr/>
          <p:nvPr/>
        </p:nvSpPr>
        <p:spPr>
          <a:xfrm>
            <a:off x="5550209" y="2330246"/>
            <a:ext cx="1967861" cy="3023420"/>
          </a:xfrm>
          <a:prstGeom prst="accentCallout2">
            <a:avLst>
              <a:gd name="adj1" fmla="val 29481"/>
              <a:gd name="adj2" fmla="val -7584"/>
              <a:gd name="adj3" fmla="val 29969"/>
              <a:gd name="adj4" fmla="val -28658"/>
              <a:gd name="adj5" fmla="val 58155"/>
              <a:gd name="adj6" fmla="val -60985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113">
            <a:off x="428651" y="2405246"/>
            <a:ext cx="2671106" cy="1388975"/>
          </a:xfrm>
          <a:prstGeom prst="rect">
            <a:avLst/>
          </a:prstGeom>
        </p:spPr>
      </p:pic>
      <p:sp>
        <p:nvSpPr>
          <p:cNvPr id="20" name="標題 1"/>
          <p:cNvSpPr txBox="1">
            <a:spLocks/>
          </p:cNvSpPr>
          <p:nvPr/>
        </p:nvSpPr>
        <p:spPr>
          <a:xfrm rot="21008261">
            <a:off x="201615" y="2729225"/>
            <a:ext cx="2870770" cy="65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b="1" dirty="0">
                <a:solidFill>
                  <a:srgbClr val="C00000"/>
                </a:solidFill>
              </a:rPr>
              <a:t>台北 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長春</a:t>
            </a:r>
            <a:r>
              <a:rPr lang="zh-TW" altLang="en-US" sz="2400" b="1" dirty="0">
                <a:solidFill>
                  <a:srgbClr val="C00000"/>
                </a:solidFill>
              </a:rPr>
              <a:t>會館</a:t>
            </a:r>
            <a:endParaRPr lang="en-US" altLang="zh-TW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905</TotalTime>
  <Words>1278</Words>
  <Application>Microsoft Office PowerPoint</Application>
  <PresentationFormat>ワイド画面</PresentationFormat>
  <Paragraphs>302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51" baseType="lpstr">
      <vt:lpstr>HY그래픽M</vt:lpstr>
      <vt:lpstr>Microsoft JhengHei</vt:lpstr>
      <vt:lpstr>PMingLiU</vt:lpstr>
      <vt:lpstr>PMingLiU</vt:lpstr>
      <vt:lpstr>メイリオ</vt:lpstr>
      <vt:lpstr>Arial</vt:lpstr>
      <vt:lpstr>Calibri</vt:lpstr>
      <vt:lpstr>Times New Roman</vt:lpstr>
      <vt:lpstr>Trebuchet MS</vt:lpstr>
      <vt:lpstr>Wingdings</vt:lpstr>
      <vt:lpstr>Wingdings 3</vt:lpstr>
      <vt:lpstr>多面向</vt:lpstr>
      <vt:lpstr>日本高中入學保證專案</vt:lpstr>
      <vt:lpstr> 日本遊學</vt:lpstr>
      <vt:lpstr>PowerPoint プレゼンテーション</vt:lpstr>
      <vt:lpstr>PowerPoint プレゼンテーション</vt:lpstr>
      <vt:lpstr>專案說明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學校介紹</vt:lpstr>
      <vt:lpstr>福岡第一高等學校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麗澤高等學校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橫濱設計學院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關東國際高等學校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Columbia International School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明年我們一起考進日本高中吧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趴趴走遊學村YUKI</cp:lastModifiedBy>
  <cp:revision>102</cp:revision>
  <dcterms:created xsi:type="dcterms:W3CDTF">2015-04-16T04:31:36Z</dcterms:created>
  <dcterms:modified xsi:type="dcterms:W3CDTF">2015-05-01T10:47:26Z</dcterms:modified>
</cp:coreProperties>
</file>